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brda\Desktop\sestanek%20s%20ponudniki%202016\KON&#268;NO%20PORO&#268;IL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brda\Desktop\sestanek%20s%20ponudniki%202016\KON&#268;NO%20PORO&#268;I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brda\Desktop\sestanek%20s%20ponudniki%202016\Turisti%20po%20skupinah%2020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brda\Desktop\sestanek%20s%20ponudniki%202016\Struktura%20po%20dr&#382;avah%20201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Zveze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List1!$A$7</c:f>
              <c:strCache>
                <c:ptCount val="1"/>
                <c:pt idx="0">
                  <c:v>Število nočitev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List1!$B$6:$D$6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List1!$B$7:$D$7</c:f>
              <c:numCache>
                <c:formatCode>#,##0</c:formatCode>
                <c:ptCount val="3"/>
                <c:pt idx="0">
                  <c:v>21984</c:v>
                </c:pt>
                <c:pt idx="1">
                  <c:v>25500</c:v>
                </c:pt>
                <c:pt idx="2">
                  <c:v>26520</c:v>
                </c:pt>
              </c:numCache>
            </c:numRef>
          </c:val>
        </c:ser>
        <c:ser>
          <c:idx val="2"/>
          <c:order val="1"/>
          <c:tx>
            <c:strRef>
              <c:f>List1!$A$8</c:f>
              <c:strCache>
                <c:ptCount val="1"/>
                <c:pt idx="0">
                  <c:v>Turistična taksa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4691358024691301E-2"/>
                  <c:y val="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List1!$B$6:$D$6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List1!$B$8:$D$8</c:f>
              <c:numCache>
                <c:formatCode>#,##0</c:formatCode>
                <c:ptCount val="3"/>
                <c:pt idx="0">
                  <c:v>19820</c:v>
                </c:pt>
                <c:pt idx="1">
                  <c:v>25000</c:v>
                </c:pt>
                <c:pt idx="2">
                  <c:v>34595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21632"/>
        <c:axId val="18423168"/>
        <c:axId val="0"/>
      </c:bar3DChart>
      <c:catAx>
        <c:axId val="184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423168"/>
        <c:crosses val="autoZero"/>
        <c:auto val="1"/>
        <c:lblAlgn val="ctr"/>
        <c:lblOffset val="100"/>
        <c:noMultiLvlLbl val="0"/>
      </c:catAx>
      <c:valAx>
        <c:axId val="184231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842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Ka</a:t>
            </a:r>
            <a:r>
              <a:rPr lang="sl-SI"/>
              <a:t>kovost nastanitve</a:t>
            </a:r>
          </a:p>
          <a:p>
            <a:pPr>
              <a:defRPr/>
            </a:pPr>
            <a:r>
              <a:rPr lang="sl-SI"/>
              <a:t>ocena/delež v %</a:t>
            </a:r>
            <a:endParaRPr lang="en-US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ocena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List1!$C$78:$G$78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List1!$C$80:$G$80</c:f>
              <c:numCache>
                <c:formatCode>0.0</c:formatCode>
                <c:ptCount val="5"/>
                <c:pt idx="0" formatCode="General">
                  <c:v>0</c:v>
                </c:pt>
                <c:pt idx="1">
                  <c:v>2.7272727272727271</c:v>
                </c:pt>
                <c:pt idx="2">
                  <c:v>7.2727272727272725</c:v>
                </c:pt>
                <c:pt idx="3">
                  <c:v>28.181818181818183</c:v>
                </c:pt>
                <c:pt idx="4">
                  <c:v>61.81818181818182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01280"/>
        <c:axId val="140002816"/>
      </c:barChart>
      <c:catAx>
        <c:axId val="14000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002816"/>
        <c:crosses val="autoZero"/>
        <c:auto val="1"/>
        <c:lblAlgn val="ctr"/>
        <c:lblOffset val="100"/>
        <c:noMultiLvlLbl val="0"/>
      </c:catAx>
      <c:valAx>
        <c:axId val="140002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0001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Ocena kulinarične ponudbe</a:t>
            </a:r>
          </a:p>
          <a:p>
            <a:pPr>
              <a:defRPr/>
            </a:pPr>
            <a:r>
              <a:rPr lang="sl-SI"/>
              <a:t>ocena/delež v %</a:t>
            </a:r>
          </a:p>
        </c:rich>
      </c:tx>
      <c:layout>
        <c:manualLayout>
          <c:xMode val="edge"/>
          <c:yMode val="edge"/>
          <c:x val="0.19127601413463019"/>
          <c:y val="5.579445421097003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601889062134861E-2"/>
          <c:y val="0.22241056549272303"/>
          <c:w val="0.74327493305341552"/>
          <c:h val="0.68569520053327404"/>
        </c:manualLayout>
      </c:layout>
      <c:barChart>
        <c:barDir val="col"/>
        <c:grouping val="clustered"/>
        <c:varyColors val="0"/>
        <c:ser>
          <c:idx val="0"/>
          <c:order val="0"/>
          <c:tx>
            <c:v>ocena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List1!$C$78:$G$78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List1!$C$82:$G$82</c:f>
              <c:numCache>
                <c:formatCode>0.0</c:formatCode>
                <c:ptCount val="5"/>
                <c:pt idx="0" formatCode="General">
                  <c:v>0</c:v>
                </c:pt>
                <c:pt idx="1">
                  <c:v>0.90909090909090906</c:v>
                </c:pt>
                <c:pt idx="2">
                  <c:v>8.1818181818181817</c:v>
                </c:pt>
                <c:pt idx="3">
                  <c:v>48.18181818181818</c:v>
                </c:pt>
                <c:pt idx="4">
                  <c:v>42.727272727272727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29952"/>
        <c:axId val="140031488"/>
      </c:barChart>
      <c:catAx>
        <c:axId val="140029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0031488"/>
        <c:crosses val="autoZero"/>
        <c:auto val="1"/>
        <c:lblAlgn val="ctr"/>
        <c:lblOffset val="100"/>
        <c:noMultiLvlLbl val="0"/>
      </c:catAx>
      <c:valAx>
        <c:axId val="140031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40029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Gostoljubnost osebja</a:t>
            </a:r>
          </a:p>
          <a:p>
            <a:pPr>
              <a:defRPr/>
            </a:pPr>
            <a:r>
              <a:rPr lang="sl-SI"/>
              <a:t>ocena/delež v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ocena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List1!$C$78:$G$78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List1!$C$84:$G$84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.0">
                  <c:v>2.7272727272727271</c:v>
                </c:pt>
                <c:pt idx="3" formatCode="0.0">
                  <c:v>26.363636363636363</c:v>
                </c:pt>
                <c:pt idx="4" formatCode="0.0">
                  <c:v>70.909090909090907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94368"/>
        <c:axId val="148800256"/>
      </c:barChart>
      <c:catAx>
        <c:axId val="148794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8800256"/>
        <c:crosses val="autoZero"/>
        <c:auto val="1"/>
        <c:lblAlgn val="ctr"/>
        <c:lblOffset val="100"/>
        <c:noMultiLvlLbl val="0"/>
      </c:catAx>
      <c:valAx>
        <c:axId val="148800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48794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Ocena ponudbe</a:t>
            </a:r>
          </a:p>
          <a:p>
            <a:pPr>
              <a:defRPr/>
            </a:pPr>
            <a:r>
              <a:rPr lang="sl-SI"/>
              <a:t>ocena/delež v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ocena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List1!$C$78:$G$78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List1!$C$86:$G$86</c:f>
              <c:numCache>
                <c:formatCode>0.0</c:formatCode>
                <c:ptCount val="5"/>
                <c:pt idx="0">
                  <c:v>1.8181818181818181</c:v>
                </c:pt>
                <c:pt idx="1">
                  <c:v>3.6363636363636362</c:v>
                </c:pt>
                <c:pt idx="2">
                  <c:v>11.818181818181818</c:v>
                </c:pt>
                <c:pt idx="3">
                  <c:v>32.727272727272727</c:v>
                </c:pt>
                <c:pt idx="4" formatCode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831232"/>
        <c:axId val="151995136"/>
      </c:barChart>
      <c:catAx>
        <c:axId val="148831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1995136"/>
        <c:crosses val="autoZero"/>
        <c:auto val="1"/>
        <c:lblAlgn val="ctr"/>
        <c:lblOffset val="100"/>
        <c:noMultiLvlLbl val="0"/>
      </c:catAx>
      <c:valAx>
        <c:axId val="1519951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48831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Ali se boste v</a:t>
            </a:r>
            <a:r>
              <a:rPr lang="sl-SI" baseline="0"/>
              <a:t> Brda vrnili?</a:t>
            </a:r>
            <a:endParaRPr lang="sl-SI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List1!$B$189:$F$189</c:f>
              <c:strCache>
                <c:ptCount val="5"/>
                <c:pt idx="0">
                  <c:v>Da, z veseljem</c:v>
                </c:pt>
                <c:pt idx="1">
                  <c:v>Da</c:v>
                </c:pt>
                <c:pt idx="2">
                  <c:v>Mogoče</c:v>
                </c:pt>
                <c:pt idx="3">
                  <c:v>Ne </c:v>
                </c:pt>
                <c:pt idx="4">
                  <c:v>Nikoli</c:v>
                </c:pt>
              </c:strCache>
            </c:strRef>
          </c:cat>
          <c:val>
            <c:numRef>
              <c:f>List1!$B$192:$F$192</c:f>
              <c:numCache>
                <c:formatCode>0.0</c:formatCode>
                <c:ptCount val="5"/>
                <c:pt idx="0">
                  <c:v>44.545454545454547</c:v>
                </c:pt>
                <c:pt idx="1">
                  <c:v>27.272727272727273</c:v>
                </c:pt>
                <c:pt idx="2">
                  <c:v>25.454545454545453</c:v>
                </c:pt>
                <c:pt idx="3">
                  <c:v>2.7272727272727271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29440"/>
        <c:axId val="152117248"/>
      </c:barChart>
      <c:catAx>
        <c:axId val="152029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2117248"/>
        <c:crosses val="autoZero"/>
        <c:auto val="1"/>
        <c:lblAlgn val="ctr"/>
        <c:lblOffset val="100"/>
        <c:noMultiLvlLbl val="0"/>
      </c:catAx>
      <c:valAx>
        <c:axId val="1521172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5202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974303930387666"/>
          <c:y val="0.10990987980502165"/>
          <c:w val="0.10933372994398471"/>
          <c:h val="4.983235369681146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List1!$A$34</c:f>
              <c:strCache>
                <c:ptCount val="1"/>
                <c:pt idx="0">
                  <c:v>Tur. taksa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List1!$B$33:$G$33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List1!$B$34:$G$34</c:f>
              <c:numCache>
                <c:formatCode>General</c:formatCode>
                <c:ptCount val="6"/>
                <c:pt idx="0">
                  <c:v>4550</c:v>
                </c:pt>
                <c:pt idx="1">
                  <c:v>14550</c:v>
                </c:pt>
                <c:pt idx="2">
                  <c:v>18995</c:v>
                </c:pt>
                <c:pt idx="3">
                  <c:v>19820</c:v>
                </c:pt>
                <c:pt idx="4">
                  <c:v>25000</c:v>
                </c:pt>
                <c:pt idx="5">
                  <c:v>34595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73728"/>
        <c:axId val="18475264"/>
        <c:axId val="0"/>
      </c:bar3DChart>
      <c:catAx>
        <c:axId val="184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75264"/>
        <c:crosses val="autoZero"/>
        <c:auto val="1"/>
        <c:lblAlgn val="ctr"/>
        <c:lblOffset val="100"/>
        <c:noMultiLvlLbl val="0"/>
      </c:catAx>
      <c:valAx>
        <c:axId val="1847526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18473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srirmam!$B$1</c:f>
              <c:strCache>
                <c:ptCount val="1"/>
                <c:pt idx="0">
                  <c:v>Družine z otroci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040372510602E-3"/>
                  <c:y val="-1.830196094497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srirmam!$B$15</c:f>
              <c:numCache>
                <c:formatCode>0</c:formatCode>
                <c:ptCount val="1"/>
                <c:pt idx="0">
                  <c:v>9.0329113924050635</c:v>
                </c:pt>
              </c:numCache>
            </c:numRef>
          </c:val>
        </c:ser>
        <c:ser>
          <c:idx val="1"/>
          <c:order val="1"/>
          <c:tx>
            <c:strRef>
              <c:f>srirmam!$C$1</c:f>
              <c:strCache>
                <c:ptCount val="1"/>
                <c:pt idx="0">
                  <c:v>Pari do 60 let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61216149004241E-2"/>
                  <c:y val="-2.0916526794256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srirmam!$C$15</c:f>
              <c:numCache>
                <c:formatCode>0</c:formatCode>
                <c:ptCount val="1"/>
                <c:pt idx="0">
                  <c:v>35.503797468354428</c:v>
                </c:pt>
              </c:numCache>
            </c:numRef>
          </c:val>
        </c:ser>
        <c:ser>
          <c:idx val="2"/>
          <c:order val="2"/>
          <c:tx>
            <c:strRef>
              <c:f>srirmam!$D$1</c:f>
              <c:strCache>
                <c:ptCount val="1"/>
                <c:pt idx="0">
                  <c:v>Pari nad 60 let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80608074502149E-3"/>
                  <c:y val="-1.830196094497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srirmam!$D$15</c:f>
              <c:numCache>
                <c:formatCode>0</c:formatCode>
                <c:ptCount val="1"/>
                <c:pt idx="0">
                  <c:v>9.7417721518987346</c:v>
                </c:pt>
              </c:numCache>
            </c:numRef>
          </c:val>
        </c:ser>
        <c:ser>
          <c:idx val="3"/>
          <c:order val="3"/>
          <c:tx>
            <c:strRef>
              <c:f>srirmam!$E$1</c:f>
              <c:strCache>
                <c:ptCount val="1"/>
                <c:pt idx="0">
                  <c:v>Upokojenci (nad 65 let)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040372510602E-3"/>
                  <c:y val="-2.353109264353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srirmam!$E$15</c:f>
              <c:numCache>
                <c:formatCode>0</c:formatCode>
                <c:ptCount val="1"/>
                <c:pt idx="0">
                  <c:v>2.9772151898734176</c:v>
                </c:pt>
              </c:numCache>
            </c:numRef>
          </c:val>
        </c:ser>
        <c:ser>
          <c:idx val="4"/>
          <c:order val="4"/>
          <c:tx>
            <c:strRef>
              <c:f>srirmam!$F$1</c:f>
              <c:strCache>
                <c:ptCount val="1"/>
                <c:pt idx="0">
                  <c:v>Posamezniki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srirmam!$F$15</c:f>
              <c:numCache>
                <c:formatCode>0</c:formatCode>
                <c:ptCount val="1"/>
                <c:pt idx="0">
                  <c:v>17.944303797468354</c:v>
                </c:pt>
              </c:numCache>
            </c:numRef>
          </c:val>
        </c:ser>
        <c:ser>
          <c:idx val="5"/>
          <c:order val="5"/>
          <c:tx>
            <c:strRef>
              <c:f>srirmam!$G$1</c:f>
              <c:strCache>
                <c:ptCount val="1"/>
                <c:pt idx="0">
                  <c:v>Pohodniki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709121117531806E-3"/>
                  <c:y val="-7.8436975478460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srirmam!$G$15</c:f>
              <c:numCache>
                <c:formatCode>0</c:formatCode>
                <c:ptCount val="1"/>
                <c:pt idx="0">
                  <c:v>7.2911392405063289</c:v>
                </c:pt>
              </c:numCache>
            </c:numRef>
          </c:val>
        </c:ser>
        <c:ser>
          <c:idx val="6"/>
          <c:order val="6"/>
          <c:tx>
            <c:strRef>
              <c:f>srirmam!$H$1</c:f>
              <c:strCache>
                <c:ptCount val="1"/>
                <c:pt idx="0">
                  <c:v>Skupine: športniki, motoristi, kolesarji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257600931276505E-3"/>
                  <c:y val="-2.0916526794256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srirmam!$H$15</c:f>
              <c:numCache>
                <c:formatCode>0</c:formatCode>
                <c:ptCount val="1"/>
                <c:pt idx="0">
                  <c:v>8.2025316455696196</c:v>
                </c:pt>
              </c:numCache>
            </c:numRef>
          </c:val>
        </c:ser>
        <c:ser>
          <c:idx val="7"/>
          <c:order val="7"/>
          <c:tx>
            <c:strRef>
              <c:f>srirmam!$I$1</c:f>
              <c:strCache>
                <c:ptCount val="1"/>
                <c:pt idx="0">
                  <c:v>Igralniški gostje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806080745021204E-3"/>
                  <c:y val="-3.398935604066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srirmam!$I$15</c:f>
              <c:numCache>
                <c:formatCode>0</c:formatCode>
                <c:ptCount val="1"/>
                <c:pt idx="0">
                  <c:v>1.0632911392405062</c:v>
                </c:pt>
              </c:numCache>
            </c:numRef>
          </c:val>
        </c:ser>
        <c:ser>
          <c:idx val="8"/>
          <c:order val="8"/>
          <c:tx>
            <c:strRef>
              <c:f>srirmam!$J$1</c:f>
              <c:strCache>
                <c:ptCount val="1"/>
                <c:pt idx="0">
                  <c:v>Kongres, izobraževanje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709121117531806E-3"/>
                  <c:y val="-1.830196094497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srirmam!$A$15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srirmam!$J$15</c:f>
              <c:numCache>
                <c:formatCode>0</c:formatCode>
                <c:ptCount val="1"/>
                <c:pt idx="0">
                  <c:v>8.2430379746835438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88800"/>
        <c:axId val="18590336"/>
        <c:axId val="0"/>
      </c:bar3DChart>
      <c:catAx>
        <c:axId val="1858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590336"/>
        <c:crosses val="autoZero"/>
        <c:auto val="1"/>
        <c:lblAlgn val="ctr"/>
        <c:lblOffset val="100"/>
        <c:noMultiLvlLbl val="0"/>
      </c:catAx>
      <c:valAx>
        <c:axId val="185903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858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71033829104697"/>
          <c:y val="3.0866359269839369E-2"/>
          <c:w val="0.49149472635365021"/>
          <c:h val="0.87119846096841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srirmam!$A$15</c:f>
              <c:strCache>
                <c:ptCount val="1"/>
                <c:pt idx="0">
                  <c:v>delež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srirmam!$B$1:$U$1</c:f>
              <c:strCache>
                <c:ptCount val="20"/>
                <c:pt idx="0">
                  <c:v>Avstralija, Nova Zelandija</c:v>
                </c:pt>
                <c:pt idx="1">
                  <c:v>Avstrija</c:v>
                </c:pt>
                <c:pt idx="2">
                  <c:v>Belgija</c:v>
                </c:pt>
                <c:pt idx="3">
                  <c:v>Belorusija, Rusija in Ukrajina</c:v>
                </c:pt>
                <c:pt idx="4">
                  <c:v>Bolgarija in Romunija</c:v>
                </c:pt>
                <c:pt idx="5">
                  <c:v>bivša Jugoslavija</c:v>
                </c:pt>
                <c:pt idx="6">
                  <c:v>Danska, Nizozemska, Luksemburg</c:v>
                </c:pt>
                <c:pt idx="7">
                  <c:v>Francija</c:v>
                </c:pt>
                <c:pt idx="8">
                  <c:v>Irska in VB</c:v>
                </c:pt>
                <c:pt idx="9">
                  <c:v>Italija</c:v>
                </c:pt>
                <c:pt idx="10">
                  <c:v>Japonska, Kitajska</c:v>
                </c:pt>
                <c:pt idx="11">
                  <c:v>Kanada in ZDA</c:v>
                </c:pt>
                <c:pt idx="12">
                  <c:v>Madžarska</c:v>
                </c:pt>
                <c:pt idx="13">
                  <c:v>Nemčija</c:v>
                </c:pt>
                <c:pt idx="14">
                  <c:v>Norveška</c:v>
                </c:pt>
                <c:pt idx="15">
                  <c:v>Poljska, Slovaška, Češka</c:v>
                </c:pt>
                <c:pt idx="16">
                  <c:v>Slovenija</c:v>
                </c:pt>
                <c:pt idx="17">
                  <c:v>Španija, Portugalska</c:v>
                </c:pt>
                <c:pt idx="18">
                  <c:v>Švedska</c:v>
                </c:pt>
                <c:pt idx="19">
                  <c:v>Švica</c:v>
                </c:pt>
              </c:strCache>
            </c:strRef>
          </c:cat>
          <c:val>
            <c:numRef>
              <c:f>srirmam!$B$15:$U$15</c:f>
              <c:numCache>
                <c:formatCode>0.0</c:formatCode>
                <c:ptCount val="20"/>
                <c:pt idx="0">
                  <c:v>1.0428497676819823</c:v>
                </c:pt>
                <c:pt idx="1">
                  <c:v>15.756324212700052</c:v>
                </c:pt>
                <c:pt idx="2">
                  <c:v>1.9308208569953536</c:v>
                </c:pt>
                <c:pt idx="3">
                  <c:v>0.40268456375838924</c:v>
                </c:pt>
                <c:pt idx="4">
                  <c:v>0.11357769747031492</c:v>
                </c:pt>
                <c:pt idx="5">
                  <c:v>4.3262777490965414</c:v>
                </c:pt>
                <c:pt idx="6">
                  <c:v>1.2080536912751678</c:v>
                </c:pt>
                <c:pt idx="7">
                  <c:v>1.5487867836861124</c:v>
                </c:pt>
                <c:pt idx="8">
                  <c:v>1.7965926690758907</c:v>
                </c:pt>
                <c:pt idx="9">
                  <c:v>7.4238513164687658</c:v>
                </c:pt>
                <c:pt idx="10">
                  <c:v>0.64016520392359322</c:v>
                </c:pt>
                <c:pt idx="11">
                  <c:v>3.087248322147651</c:v>
                </c:pt>
                <c:pt idx="12">
                  <c:v>1.1667527103768716</c:v>
                </c:pt>
                <c:pt idx="13">
                  <c:v>7.826535880227155</c:v>
                </c:pt>
                <c:pt idx="14">
                  <c:v>0.22715539494062983</c:v>
                </c:pt>
                <c:pt idx="15">
                  <c:v>1.5384615384615385</c:v>
                </c:pt>
                <c:pt idx="16">
                  <c:v>47.0108415074858</c:v>
                </c:pt>
                <c:pt idx="17">
                  <c:v>0.40268456375838924</c:v>
                </c:pt>
                <c:pt idx="18">
                  <c:v>1.3835828600929272</c:v>
                </c:pt>
                <c:pt idx="19">
                  <c:v>1.1667527103768716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71328"/>
        <c:axId val="135572864"/>
      </c:barChart>
      <c:catAx>
        <c:axId val="135571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5572864"/>
        <c:crosses val="autoZero"/>
        <c:auto val="1"/>
        <c:lblAlgn val="ctr"/>
        <c:lblOffset val="100"/>
        <c:noMultiLvlLbl val="0"/>
      </c:catAx>
      <c:valAx>
        <c:axId val="13557286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35571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Starost gostov v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List1!$B$12</c:f>
              <c:strCache>
                <c:ptCount val="1"/>
                <c:pt idx="0">
                  <c:v>delež</c:v>
                </c:pt>
              </c:strCache>
            </c:strRef>
          </c:tx>
          <c:invertIfNegative val="0"/>
          <c:cat>
            <c:strRef>
              <c:f>List1!$C$10:$E$10</c:f>
              <c:strCache>
                <c:ptCount val="3"/>
                <c:pt idx="0">
                  <c:v>20-40</c:v>
                </c:pt>
                <c:pt idx="1">
                  <c:v>40-60</c:v>
                </c:pt>
                <c:pt idx="2">
                  <c:v>60+</c:v>
                </c:pt>
              </c:strCache>
            </c:strRef>
          </c:cat>
          <c:val>
            <c:numRef>
              <c:f>List1!$C$12:$E$12</c:f>
              <c:numCache>
                <c:formatCode>0.0</c:formatCode>
                <c:ptCount val="3"/>
                <c:pt idx="0">
                  <c:v>40.909090909090907</c:v>
                </c:pt>
                <c:pt idx="1">
                  <c:v>52.727272727272727</c:v>
                </c:pt>
                <c:pt idx="2">
                  <c:v>6.3636363636363633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95456"/>
        <c:axId val="139813632"/>
      </c:barChart>
      <c:catAx>
        <c:axId val="139795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813632"/>
        <c:crosses val="autoZero"/>
        <c:auto val="1"/>
        <c:lblAlgn val="ctr"/>
        <c:lblOffset val="100"/>
        <c:noMultiLvlLbl val="0"/>
      </c:catAx>
      <c:valAx>
        <c:axId val="139813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extTo"/>
        <c:crossAx val="13979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65563085583092"/>
          <c:y val="0.28172371279734348"/>
          <c:w val="0.11297818760878421"/>
          <c:h val="8.859085101655371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/>
              <a:t>Število nočitev delež v %</a:t>
            </a:r>
          </a:p>
        </c:rich>
      </c:tx>
      <c:layout>
        <c:manualLayout>
          <c:xMode val="edge"/>
          <c:yMode val="edge"/>
          <c:x val="0.31316804868417997"/>
          <c:y val="2.048655294389346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List1!$B$174:$E$174</c:f>
              <c:strCache>
                <c:ptCount val="4"/>
                <c:pt idx="0">
                  <c:v>1 nočitev</c:v>
                </c:pt>
                <c:pt idx="1">
                  <c:v>2nočitvi</c:v>
                </c:pt>
                <c:pt idx="2">
                  <c:v>3 nočitve</c:v>
                </c:pt>
                <c:pt idx="3">
                  <c:v>več</c:v>
                </c:pt>
              </c:strCache>
            </c:strRef>
          </c:cat>
          <c:val>
            <c:numRef>
              <c:f>List1!$B$176:$E$176</c:f>
              <c:numCache>
                <c:formatCode>0.0</c:formatCode>
                <c:ptCount val="4"/>
                <c:pt idx="0">
                  <c:v>59.090909090909093</c:v>
                </c:pt>
                <c:pt idx="1">
                  <c:v>27.272727272727273</c:v>
                </c:pt>
                <c:pt idx="2">
                  <c:v>10.909090909090908</c:v>
                </c:pt>
                <c:pt idx="3">
                  <c:v>2.7272727272727271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38592"/>
        <c:axId val="139840128"/>
      </c:barChart>
      <c:catAx>
        <c:axId val="139838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840128"/>
        <c:crosses val="autoZero"/>
        <c:auto val="1"/>
        <c:lblAlgn val="ctr"/>
        <c:lblOffset val="100"/>
        <c:noMultiLvlLbl val="0"/>
      </c:catAx>
      <c:valAx>
        <c:axId val="139840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extTo"/>
        <c:crossAx val="13983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56907376604634"/>
          <c:y val="0.46790102518159921"/>
          <c:w val="0.10062145270315538"/>
          <c:h val="6.78568220552326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Potovanje z </a:t>
            </a:r>
            <a:endParaRPr lang="sl-SI" dirty="0" smtClean="0"/>
          </a:p>
          <a:p>
            <a:pPr>
              <a:defRPr/>
            </a:pPr>
            <a:r>
              <a:rPr lang="sl-SI" dirty="0" smtClean="0"/>
              <a:t>v </a:t>
            </a:r>
            <a:r>
              <a:rPr lang="sl-SI" dirty="0"/>
              <a:t>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List1!$A$25</c:f>
              <c:strCache>
                <c:ptCount val="1"/>
                <c:pt idx="0">
                  <c:v>delež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List1!$C$22:$E$22</c:f>
              <c:strCache>
                <c:ptCount val="3"/>
                <c:pt idx="0">
                  <c:v>družina</c:v>
                </c:pt>
                <c:pt idx="1">
                  <c:v>sami</c:v>
                </c:pt>
                <c:pt idx="2">
                  <c:v>drugo</c:v>
                </c:pt>
              </c:strCache>
            </c:strRef>
          </c:cat>
          <c:val>
            <c:numRef>
              <c:f>List1!$C$24:$E$24</c:f>
              <c:numCache>
                <c:formatCode>0.0</c:formatCode>
                <c:ptCount val="3"/>
                <c:pt idx="0">
                  <c:v>48.18181818181818</c:v>
                </c:pt>
                <c:pt idx="1">
                  <c:v>7.2727272727272725</c:v>
                </c:pt>
                <c:pt idx="2">
                  <c:v>13.636363636363637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74304"/>
        <c:axId val="139875840"/>
      </c:barChart>
      <c:catAx>
        <c:axId val="13987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875840"/>
        <c:crosses val="autoZero"/>
        <c:auto val="1"/>
        <c:lblAlgn val="ctr"/>
        <c:lblOffset val="100"/>
        <c:noMultiLvlLbl val="0"/>
      </c:catAx>
      <c:valAx>
        <c:axId val="139875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39874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dirty="0"/>
              <a:t>Namen potovanja </a:t>
            </a:r>
            <a:endParaRPr lang="sl-SI" dirty="0" smtClean="0"/>
          </a:p>
          <a:p>
            <a:pPr>
              <a:defRPr/>
            </a:pPr>
            <a:r>
              <a:rPr lang="sl-SI" dirty="0" smtClean="0"/>
              <a:t>v </a:t>
            </a:r>
            <a:r>
              <a:rPr lang="sl-SI" dirty="0"/>
              <a:t>%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List1!$C$39:$E$39</c:f>
              <c:strCache>
                <c:ptCount val="3"/>
                <c:pt idx="0">
                  <c:v>počitnice</c:v>
                </c:pt>
                <c:pt idx="1">
                  <c:v>prireditev</c:v>
                </c:pt>
                <c:pt idx="2">
                  <c:v>poslovne obveznosti</c:v>
                </c:pt>
              </c:strCache>
            </c:strRef>
          </c:cat>
          <c:val>
            <c:numRef>
              <c:f>List1!$C$41:$E$41</c:f>
              <c:numCache>
                <c:formatCode>0.0</c:formatCode>
                <c:ptCount val="3"/>
                <c:pt idx="0" formatCode="General">
                  <c:v>30</c:v>
                </c:pt>
                <c:pt idx="1">
                  <c:v>20.90909090909091</c:v>
                </c:pt>
                <c:pt idx="2">
                  <c:v>5.4545454545454541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13088"/>
        <c:axId val="139914624"/>
      </c:barChart>
      <c:catAx>
        <c:axId val="13991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9914624"/>
        <c:crosses val="autoZero"/>
        <c:auto val="1"/>
        <c:lblAlgn val="ctr"/>
        <c:lblOffset val="100"/>
        <c:noMultiLvlLbl val="0"/>
      </c:catAx>
      <c:valAx>
        <c:axId val="139914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991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Kj</a:t>
            </a:r>
            <a:r>
              <a:rPr lang="sl-SI"/>
              <a:t>e ste izvedeli za Brda?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delež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List1!$C$60:$E$60</c:f>
              <c:strCache>
                <c:ptCount val="3"/>
                <c:pt idx="0">
                  <c:v>osebno priporočilo</c:v>
                </c:pt>
                <c:pt idx="1">
                  <c:v>internet</c:v>
                </c:pt>
                <c:pt idx="2">
                  <c:v>turistične tiskovine (revije, vodniki, mediji)</c:v>
                </c:pt>
              </c:strCache>
            </c:strRef>
          </c:cat>
          <c:val>
            <c:numRef>
              <c:f>List1!$C$62:$E$62</c:f>
              <c:numCache>
                <c:formatCode>0.0</c:formatCode>
                <c:ptCount val="3"/>
                <c:pt idx="0">
                  <c:v>49.090909090909093</c:v>
                </c:pt>
                <c:pt idx="1">
                  <c:v>37.272727272727273</c:v>
                </c:pt>
                <c:pt idx="2">
                  <c:v>13.636363636363637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52896"/>
        <c:axId val="139954432"/>
      </c:barChart>
      <c:catAx>
        <c:axId val="13995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954432"/>
        <c:crosses val="autoZero"/>
        <c:auto val="1"/>
        <c:lblAlgn val="ctr"/>
        <c:lblOffset val="100"/>
        <c:noMultiLvlLbl val="0"/>
      </c:catAx>
      <c:valAx>
        <c:axId val="139954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3995289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1856245638520575"/>
          <c:y val="0.28027411847856148"/>
          <c:w val="0.11538890685487455"/>
          <c:h val="6.78568220552326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CB63-B353-4BB8-BA17-70EFD3F903F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F380-5153-4D27-B676-26F0E66574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34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DF380-5153-4D27-B676-26F0E66574F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3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6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1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0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878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3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751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13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954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56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97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5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413B-EB2B-4992-A701-2DF0FFAD01E6}" type="datetimeFigureOut">
              <a:rPr lang="sl-SI" smtClean="0"/>
              <a:t>7.9.2016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26D6-E774-451F-8E42-4A612820A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86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2880320"/>
          </a:xfrm>
        </p:spPr>
        <p:txBody>
          <a:bodyPr>
            <a:normAutofit fontScale="92500" lnSpcReduction="10000"/>
          </a:bodyPr>
          <a:lstStyle/>
          <a:p>
            <a:r>
              <a:rPr lang="sl-SI" sz="3500" b="1" dirty="0" smtClean="0">
                <a:solidFill>
                  <a:schemeClr val="tx1"/>
                </a:solidFill>
              </a:rPr>
              <a:t>POROČILO REZULTATOV</a:t>
            </a:r>
          </a:p>
          <a:p>
            <a:r>
              <a:rPr lang="sl-SI" sz="3500" b="1" dirty="0" smtClean="0">
                <a:solidFill>
                  <a:schemeClr val="tx1"/>
                </a:solidFill>
              </a:rPr>
              <a:t> ZA LETO 2015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Zavoda za turizem, kulturo, mladino in šport Brda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sz="2200" dirty="0" smtClean="0">
                <a:solidFill>
                  <a:schemeClr val="tx1"/>
                </a:solidFill>
              </a:rPr>
              <a:t>Vipolže, 2.2.2016</a:t>
            </a:r>
            <a:endParaRPr lang="sl-SI" sz="2200" dirty="0">
              <a:solidFill>
                <a:schemeClr val="tx1"/>
              </a:solidFill>
            </a:endParaRPr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2" cstate="print"/>
          <a:srcRect l="-1974" b="41294"/>
          <a:stretch>
            <a:fillRect/>
          </a:stretch>
        </p:blipFill>
        <p:spPr bwMode="auto">
          <a:xfrm>
            <a:off x="-180528" y="-171400"/>
            <a:ext cx="9324528" cy="298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0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Anketa zadovoljstva gostov v letu 2015</a:t>
            </a:r>
            <a:br>
              <a:rPr lang="sl-SI" sz="3000" dirty="0" smtClean="0"/>
            </a:br>
            <a:r>
              <a:rPr lang="sl-SI" sz="2000" dirty="0" smtClean="0"/>
              <a:t>vzorec: 110 anket</a:t>
            </a:r>
            <a:endParaRPr lang="sl-SI" sz="3000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grada vsebine 1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b="1" u="sng" dirty="0">
                <a:ea typeface="Times New Roman"/>
                <a:cs typeface="Times New Roman"/>
              </a:rPr>
              <a:t>VPRAŠALNIK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Starost (v letih):*: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Število nočitev*: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Potovali ste*: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Namen obiska*: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Kje ste izvedeli za Brda?*: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Prosimo ocenite nastanitveno ponudbo (1 je najslabše, 5 je najboljše)*: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Prosimo ocenite kulinarično ponudbo (1 je najslabše, 5 je najboljše)*: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Prosimo ocenite odnos osebja, prijaznost, gostoljubje (1 je najslabše, 5 je najboljše)*: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Prosimo ocenite dodatno turistično ponudbo - pohodništvo, kolesarjenje, ogledi,… (1 je najslabše, 5 je najboljše)*: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Ali bi se / se boste v Brda še vrnili?*:</a:t>
            </a:r>
            <a:endParaRPr lang="sl-SI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ea typeface="Times New Roman"/>
                <a:cs typeface="Times New Roman"/>
              </a:rPr>
              <a:t>Kaj ste pogrešali oz. bi radi še počeli ob naslednjem obisku?*:</a:t>
            </a:r>
            <a:endParaRPr lang="sl-SI" sz="2800" dirty="0">
              <a:ea typeface="Calibri"/>
              <a:cs typeface="Times New Roman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30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15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Anketa zadovoljstva gostov v letu 2015</a:t>
            </a:r>
            <a:br>
              <a:rPr lang="sl-SI" sz="3000" dirty="0" smtClean="0"/>
            </a:br>
            <a:r>
              <a:rPr lang="sl-SI" sz="2000" dirty="0" smtClean="0"/>
              <a:t>vzorec: 110 anket</a:t>
            </a:r>
            <a:endParaRPr lang="sl-SI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grad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437862"/>
              </p:ext>
            </p:extLst>
          </p:nvPr>
        </p:nvGraphicFramePr>
        <p:xfrm>
          <a:off x="8876" y="1412776"/>
          <a:ext cx="44728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57340"/>
              </p:ext>
            </p:extLst>
          </p:nvPr>
        </p:nvGraphicFramePr>
        <p:xfrm>
          <a:off x="4292947" y="2564904"/>
          <a:ext cx="485105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51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79543" y="190791"/>
            <a:ext cx="8229600" cy="1143000"/>
          </a:xfrm>
        </p:spPr>
        <p:txBody>
          <a:bodyPr>
            <a:normAutofit/>
          </a:bodyPr>
          <a:lstStyle/>
          <a:p>
            <a:r>
              <a:rPr lang="sl-SI" sz="3300" dirty="0" smtClean="0"/>
              <a:t>Anketa zadovoljstva gostov v letu 2015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smtClean="0"/>
              <a:t>vzorec: 110 anket</a:t>
            </a:r>
            <a:endParaRPr lang="sl-SI" sz="20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87363"/>
              </p:ext>
            </p:extLst>
          </p:nvPr>
        </p:nvGraphicFramePr>
        <p:xfrm>
          <a:off x="179512" y="1916832"/>
          <a:ext cx="4302224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124653"/>
              </p:ext>
            </p:extLst>
          </p:nvPr>
        </p:nvGraphicFramePr>
        <p:xfrm>
          <a:off x="4481736" y="1916832"/>
          <a:ext cx="43643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55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300" dirty="0" smtClean="0"/>
              <a:t>Anketa zadovoljstva gostov v letu 2015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smtClean="0"/>
              <a:t>vzorec: 110 anket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566108"/>
              </p:ext>
            </p:extLst>
          </p:nvPr>
        </p:nvGraphicFramePr>
        <p:xfrm>
          <a:off x="251520" y="1484784"/>
          <a:ext cx="42302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715482"/>
              </p:ext>
            </p:extLst>
          </p:nvPr>
        </p:nvGraphicFramePr>
        <p:xfrm>
          <a:off x="4788024" y="2060848"/>
          <a:ext cx="41044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22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300" dirty="0" smtClean="0"/>
              <a:t>Anketa zadovoljstva gostov v letu 2015</a:t>
            </a:r>
            <a:br>
              <a:rPr lang="sl-SI" sz="3300" dirty="0" smtClean="0"/>
            </a:br>
            <a:r>
              <a:rPr lang="sl-SI" sz="2000" dirty="0" smtClean="0"/>
              <a:t>vzorec: 110 anket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457312"/>
              </p:ext>
            </p:extLst>
          </p:nvPr>
        </p:nvGraphicFramePr>
        <p:xfrm>
          <a:off x="179512" y="1484784"/>
          <a:ext cx="45365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647874"/>
              </p:ext>
            </p:extLst>
          </p:nvPr>
        </p:nvGraphicFramePr>
        <p:xfrm>
          <a:off x="4716016" y="2060848"/>
          <a:ext cx="4248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5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999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Anketa zadovoljstva gostov v letu 2015</a:t>
            </a:r>
            <a:br>
              <a:rPr lang="sl-SI" sz="3000" dirty="0" smtClean="0"/>
            </a:br>
            <a:r>
              <a:rPr lang="sl-SI" sz="2000" dirty="0" smtClean="0"/>
              <a:t>vzorec: 110 anket</a:t>
            </a:r>
            <a:endParaRPr lang="sl-SI" sz="2000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2932058"/>
              </p:ext>
            </p:extLst>
          </p:nvPr>
        </p:nvGraphicFramePr>
        <p:xfrm>
          <a:off x="179512" y="1412776"/>
          <a:ext cx="430222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/>
              <a:t>Kaj naši gostje pogrešajo?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bolje označene restavracije in kmetije</a:t>
            </a:r>
          </a:p>
          <a:p>
            <a:pPr>
              <a:buFontTx/>
              <a:buChar char="-"/>
            </a:pPr>
            <a:r>
              <a:rPr lang="sl-SI" sz="2000" dirty="0"/>
              <a:t>u</a:t>
            </a:r>
            <a:r>
              <a:rPr lang="sl-SI" sz="2000" dirty="0" smtClean="0"/>
              <a:t>sklajenost ponudbe na spletu in dejanske ponudbe </a:t>
            </a:r>
          </a:p>
          <a:p>
            <a:pPr>
              <a:buFontTx/>
              <a:buChar char="-"/>
            </a:pPr>
            <a:r>
              <a:rPr lang="sl-SI" sz="2000" dirty="0"/>
              <a:t>d</a:t>
            </a:r>
            <a:r>
              <a:rPr lang="sl-SI" sz="2000" dirty="0" smtClean="0"/>
              <a:t>egustacije </a:t>
            </a:r>
            <a:r>
              <a:rPr lang="sl-SI" sz="2000" dirty="0"/>
              <a:t>p</a:t>
            </a:r>
            <a:r>
              <a:rPr lang="sl-SI" sz="2000" dirty="0" smtClean="0"/>
              <a:t>ri vinarjih</a:t>
            </a:r>
          </a:p>
          <a:p>
            <a:pPr>
              <a:buFontTx/>
              <a:buChar char="-"/>
            </a:pPr>
            <a:r>
              <a:rPr lang="sl-SI" sz="2000" dirty="0"/>
              <a:t>o</a:t>
            </a:r>
            <a:r>
              <a:rPr lang="sl-SI" sz="2000" dirty="0" smtClean="0"/>
              <a:t>značene kolesarske poti</a:t>
            </a:r>
          </a:p>
          <a:p>
            <a:pPr>
              <a:buFontTx/>
              <a:buChar char="-"/>
            </a:pPr>
            <a:r>
              <a:rPr lang="sl-SI" sz="2000" dirty="0"/>
              <a:t>m</a:t>
            </a:r>
            <a:r>
              <a:rPr lang="sl-SI" sz="2000" dirty="0" smtClean="0"/>
              <a:t>ožnost preživeti dan na kmetiji (obiranje češenj, trgatev)</a:t>
            </a:r>
          </a:p>
          <a:p>
            <a:pPr>
              <a:buFontTx/>
              <a:buChar char="-"/>
            </a:pPr>
            <a:r>
              <a:rPr lang="sl-SI" sz="2000" dirty="0" smtClean="0"/>
              <a:t>izposoja koles pri zasebnikih</a:t>
            </a:r>
          </a:p>
          <a:p>
            <a:pPr>
              <a:buFontTx/>
              <a:buChar char="-"/>
            </a:pPr>
            <a:r>
              <a:rPr lang="sl-SI" sz="2000" dirty="0" smtClean="0"/>
              <a:t>tržnica z briškimi dobrotami</a:t>
            </a:r>
          </a:p>
          <a:p>
            <a:pPr>
              <a:buFontTx/>
              <a:buChar char="-"/>
            </a:pPr>
            <a:r>
              <a:rPr lang="sl-SI" sz="2000" dirty="0"/>
              <a:t>m</a:t>
            </a:r>
            <a:r>
              <a:rPr lang="sl-SI" sz="2000" dirty="0" smtClean="0"/>
              <a:t>ožnost kopanja v reki</a:t>
            </a:r>
          </a:p>
          <a:p>
            <a:pPr>
              <a:buFontTx/>
              <a:buChar char="-"/>
            </a:pPr>
            <a:endParaRPr lang="sl-SI" sz="1800" dirty="0" smtClean="0"/>
          </a:p>
          <a:p>
            <a:pPr>
              <a:buFontTx/>
              <a:buChar char="-"/>
            </a:pP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2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000" dirty="0" smtClean="0"/>
              <a:t>Anketa zadovoljstva gostov v letu 2015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000" dirty="0" smtClean="0"/>
              <a:t>vzorec: 110 anket</a:t>
            </a:r>
            <a:endParaRPr lang="sl-SI" sz="20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200" dirty="0"/>
              <a:t>V</a:t>
            </a:r>
            <a:r>
              <a:rPr lang="sl-SI" sz="2200" dirty="0" smtClean="0"/>
              <a:t>tisi gostov:</a:t>
            </a:r>
          </a:p>
          <a:p>
            <a:pPr>
              <a:buFontTx/>
              <a:buChar char="-"/>
            </a:pPr>
            <a:r>
              <a:rPr lang="sl-SI" sz="2000" dirty="0" smtClean="0"/>
              <a:t>Vsi Brici, s katerimi smo prišli v stik, so bili zelo prijazni in gostoljubni.</a:t>
            </a:r>
          </a:p>
          <a:p>
            <a:pPr>
              <a:buFontTx/>
              <a:buChar char="-"/>
            </a:pPr>
            <a:r>
              <a:rPr lang="sl-SI" sz="2000" dirty="0" smtClean="0"/>
              <a:t>Pokrajina – brez besed! Skrbite zanjo.</a:t>
            </a:r>
          </a:p>
          <a:p>
            <a:pPr>
              <a:buFontTx/>
              <a:buChar char="-"/>
            </a:pPr>
            <a:r>
              <a:rPr lang="sl-SI" sz="2000" dirty="0" smtClean="0"/>
              <a:t>Neverjetna prijaznost gostiteljice.</a:t>
            </a:r>
          </a:p>
          <a:p>
            <a:pPr>
              <a:buFontTx/>
              <a:buChar char="-"/>
            </a:pPr>
            <a:r>
              <a:rPr lang="sl-SI" sz="2000" dirty="0" smtClean="0"/>
              <a:t>Bilo je več, kot sva pričakovala. Potrebovali bi več dni.</a:t>
            </a:r>
          </a:p>
          <a:p>
            <a:pPr>
              <a:buFontTx/>
              <a:buChar char="-"/>
            </a:pPr>
            <a:r>
              <a:rPr lang="sl-SI" sz="2000" dirty="0" smtClean="0"/>
              <a:t>Kar tako naprej!</a:t>
            </a:r>
          </a:p>
          <a:p>
            <a:pPr>
              <a:buFontTx/>
              <a:buChar char="-"/>
            </a:pPr>
            <a:r>
              <a:rPr lang="sl-SI" sz="2000" dirty="0" smtClean="0"/>
              <a:t>Odlična vina, ki nama jih je gostiteljica prinesla za pokušino.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grada vsebine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5358802"/>
              </p:ext>
            </p:extLst>
          </p:nvPr>
        </p:nvGraphicFramePr>
        <p:xfrm>
          <a:off x="251520" y="1484785"/>
          <a:ext cx="44644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2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000" b="1" dirty="0" smtClean="0"/>
              <a:t>NOČITVE IN TURISTIČNA TAKSA</a:t>
            </a:r>
            <a:br>
              <a:rPr lang="sl-SI" sz="3000" b="1" dirty="0" smtClean="0"/>
            </a:br>
            <a:r>
              <a:rPr lang="sl-SI" sz="3000" b="1" dirty="0" smtClean="0"/>
              <a:t>od 2013 do 2014</a:t>
            </a:r>
            <a:endParaRPr lang="sl-SI" sz="30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421918"/>
              </p:ext>
            </p:extLst>
          </p:nvPr>
        </p:nvGraphicFramePr>
        <p:xfrm>
          <a:off x="755576" y="1844826"/>
          <a:ext cx="7258124" cy="2808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833"/>
                <a:gridCol w="1151658"/>
                <a:gridCol w="1339137"/>
                <a:gridCol w="1446268"/>
                <a:gridCol w="1111484"/>
                <a:gridCol w="1017744"/>
              </a:tblGrid>
              <a:tr h="93610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LETO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2013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2014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2015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b="1" u="none" strike="noStrike" dirty="0">
                          <a:effectLst/>
                        </a:rPr>
                        <a:t>indeks 14/13</a:t>
                      </a:r>
                      <a:endParaRPr lang="sl-SI" sz="1500" b="1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b="1" u="none" strike="noStrike" dirty="0">
                          <a:effectLst/>
                        </a:rPr>
                        <a:t>indeks 15/14</a:t>
                      </a:r>
                      <a:endParaRPr lang="sl-SI" sz="1500" b="1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610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Število nočitev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21.984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25.500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26.520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116</a:t>
                      </a:r>
                      <a:endParaRPr lang="sl-SI" sz="1500" b="0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104</a:t>
                      </a:r>
                      <a:endParaRPr lang="sl-SI" sz="1500" b="0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610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Turistična taksa 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19.820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25.000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34.595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126</a:t>
                      </a:r>
                      <a:endParaRPr lang="sl-SI" sz="1500" b="0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138</a:t>
                      </a:r>
                      <a:endParaRPr lang="sl-SI" sz="1500" b="0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093296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000" b="1" dirty="0" smtClean="0"/>
              <a:t>NOČITVE IN TURISTIČNA TAKSA</a:t>
            </a:r>
            <a:br>
              <a:rPr lang="sl-SI" sz="3000" b="1" dirty="0" smtClean="0"/>
            </a:br>
            <a:r>
              <a:rPr lang="sl-SI" sz="3000" b="1" dirty="0" smtClean="0"/>
              <a:t>od 2013 do 2014</a:t>
            </a:r>
            <a:endParaRPr lang="sl-SI" sz="30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23830"/>
              </p:ext>
            </p:extLst>
          </p:nvPr>
        </p:nvGraphicFramePr>
        <p:xfrm>
          <a:off x="366936" y="163934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4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3000" b="1" dirty="0"/>
              <a:t>Turistična taksa od leta 2010 do 2014</a:t>
            </a:r>
            <a:br>
              <a:rPr lang="sl-SI" sz="3000" b="1" dirty="0"/>
            </a:br>
            <a:r>
              <a:rPr lang="sl-SI" sz="3000" b="1" dirty="0"/>
              <a:t>v €</a:t>
            </a:r>
            <a:endParaRPr lang="sl-SI" sz="30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330402"/>
              </p:ext>
            </p:extLst>
          </p:nvPr>
        </p:nvGraphicFramePr>
        <p:xfrm>
          <a:off x="827584" y="1600201"/>
          <a:ext cx="7859216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sz="3300" b="1" dirty="0">
                <a:solidFill>
                  <a:prstClr val="black"/>
                </a:solidFill>
              </a:rPr>
              <a:t>Struktura gostov v letu </a:t>
            </a:r>
            <a:r>
              <a:rPr lang="sl-SI" sz="3300" b="1" dirty="0" smtClean="0">
                <a:solidFill>
                  <a:prstClr val="black"/>
                </a:solidFill>
              </a:rPr>
              <a:t>2015 v %</a:t>
            </a:r>
            <a:r>
              <a:rPr lang="sl-SI" b="1" dirty="0">
                <a:solidFill>
                  <a:prstClr val="black"/>
                </a:solidFill>
              </a:rPr>
              <a:t/>
            </a:r>
            <a:br>
              <a:rPr lang="sl-SI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endParaRPr lang="sl-SI" dirty="0"/>
          </a:p>
        </p:txBody>
      </p:sp>
      <p:pic>
        <p:nvPicPr>
          <p:cNvPr id="8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grada vsebin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3121"/>
              </p:ext>
            </p:extLst>
          </p:nvPr>
        </p:nvGraphicFramePr>
        <p:xfrm>
          <a:off x="457200" y="1268760"/>
          <a:ext cx="821925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12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000" b="1" dirty="0">
                <a:solidFill>
                  <a:prstClr val="black"/>
                </a:solidFill>
              </a:rPr>
              <a:t>Struktura </a:t>
            </a:r>
            <a:r>
              <a:rPr lang="sl-SI" sz="3000" b="1" dirty="0" smtClean="0">
                <a:solidFill>
                  <a:prstClr val="black"/>
                </a:solidFill>
              </a:rPr>
              <a:t>gostov: </a:t>
            </a:r>
            <a:br>
              <a:rPr lang="sl-SI" sz="3000" b="1" dirty="0" smtClean="0">
                <a:solidFill>
                  <a:prstClr val="black"/>
                </a:solidFill>
              </a:rPr>
            </a:br>
            <a:r>
              <a:rPr lang="sl-SI" sz="3000" b="1" dirty="0" smtClean="0">
                <a:solidFill>
                  <a:prstClr val="black"/>
                </a:solidFill>
              </a:rPr>
              <a:t>primerjava 2014 in 2015</a:t>
            </a:r>
            <a:endParaRPr lang="sl-SI" sz="3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229010"/>
              </p:ext>
            </p:extLst>
          </p:nvPr>
        </p:nvGraphicFramePr>
        <p:xfrm>
          <a:off x="395535" y="1844824"/>
          <a:ext cx="8291263" cy="30963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3748"/>
                <a:gridCol w="726389"/>
                <a:gridCol w="653750"/>
                <a:gridCol w="726389"/>
                <a:gridCol w="944305"/>
                <a:gridCol w="1016944"/>
                <a:gridCol w="823092"/>
                <a:gridCol w="887702"/>
                <a:gridCol w="749126"/>
                <a:gridCol w="1109818"/>
              </a:tblGrid>
              <a:tr h="1029759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 smtClean="0">
                          <a:effectLst/>
                        </a:rPr>
                        <a:t>Leto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Družine z otroci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Pari do 60 let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Pari nad 60 let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Upokojenci (nad 65 let)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Posamezniki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Pohodniki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Skupine: športniki, motoristi, kolesarji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Igralniški gostje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Kongres, izobraževanje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33292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 smtClean="0">
                          <a:effectLst/>
                        </a:rPr>
                        <a:t>2014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545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2998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639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154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1835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0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1406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1359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589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33292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 smtClean="0">
                          <a:effectLst/>
                        </a:rPr>
                        <a:t>2015</a:t>
                      </a:r>
                      <a:endParaRPr lang="sl-SI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892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3506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962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294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1772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720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810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105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0" u="none" strike="noStrike" dirty="0">
                          <a:effectLst/>
                        </a:rPr>
                        <a:t>814</a:t>
                      </a:r>
                      <a:endParaRPr lang="sl-SI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6889" marR="6889" marT="688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9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300" dirty="0" smtClean="0"/>
              <a:t>Struktura</a:t>
            </a:r>
            <a:r>
              <a:rPr lang="sl-SI" sz="3300" baseline="0" dirty="0" smtClean="0"/>
              <a:t> nočitev po</a:t>
            </a:r>
            <a:r>
              <a:rPr lang="sl-SI" sz="3300" dirty="0" smtClean="0"/>
              <a:t> državah</a:t>
            </a:r>
            <a:r>
              <a:rPr lang="sl-SI" sz="3300" baseline="0" dirty="0" smtClean="0"/>
              <a:t/>
            </a:r>
            <a:br>
              <a:rPr lang="sl-SI" sz="3300" baseline="0" dirty="0" smtClean="0"/>
            </a:br>
            <a:r>
              <a:rPr lang="sl-SI" sz="3300" baseline="0" dirty="0" smtClean="0"/>
              <a:t>v letu 2015 v %</a:t>
            </a:r>
            <a:r>
              <a:rPr lang="en-US" dirty="0" smtClean="0"/>
              <a:t/>
            </a:r>
            <a:br>
              <a:rPr lang="en-US" dirty="0" smtClean="0"/>
            </a:br>
            <a:endParaRPr lang="sl-SI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grada vsebin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82239"/>
              </p:ext>
            </p:extLst>
          </p:nvPr>
        </p:nvGraphicFramePr>
        <p:xfrm>
          <a:off x="84046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87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6936" y="-26633"/>
            <a:ext cx="8229600" cy="1301006"/>
          </a:xfrm>
        </p:spPr>
        <p:txBody>
          <a:bodyPr>
            <a:normAutofit/>
          </a:bodyPr>
          <a:lstStyle/>
          <a:p>
            <a:r>
              <a:rPr lang="sl-SI" sz="3000" dirty="0" smtClean="0"/>
              <a:t>Obisk TIC-a od leta 2012 do 2015</a:t>
            </a:r>
            <a:endParaRPr lang="sl-SI" sz="30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01401"/>
              </p:ext>
            </p:extLst>
          </p:nvPr>
        </p:nvGraphicFramePr>
        <p:xfrm>
          <a:off x="1115616" y="1052736"/>
          <a:ext cx="6912768" cy="4968544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728192"/>
                <a:gridCol w="1382554"/>
                <a:gridCol w="1296144"/>
                <a:gridCol w="1209734"/>
                <a:gridCol w="1296144"/>
              </a:tblGrid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>
                          <a:effectLst/>
                        </a:rPr>
                        <a:t> </a:t>
                      </a:r>
                      <a:r>
                        <a:rPr lang="sl-SI" sz="1500" b="1" u="none" strike="noStrike" dirty="0" smtClean="0">
                          <a:effectLst/>
                        </a:rPr>
                        <a:t>LETO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2012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2013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2014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2015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Januar 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128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48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 smtClean="0">
                          <a:effectLst/>
                        </a:rPr>
                        <a:t>79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82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Februar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70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Marec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205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237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257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April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400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351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667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656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Maj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541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534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920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989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Junij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674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973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968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991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Julij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450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455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555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 smtClean="0">
                          <a:effectLst/>
                        </a:rPr>
                        <a:t>978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Avgust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604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808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978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1204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September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565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627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851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719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Oktober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487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567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786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522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November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152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188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262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326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u="none" strike="noStrike" dirty="0">
                          <a:effectLst/>
                        </a:rPr>
                        <a:t>December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83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59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92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u="none" strike="noStrike" dirty="0">
                          <a:effectLst/>
                        </a:rPr>
                        <a:t>116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4896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1" u="none" strike="noStrike" dirty="0" smtClean="0">
                          <a:effectLst/>
                        </a:rPr>
                        <a:t>SKUPAJ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4354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>
                          <a:effectLst/>
                        </a:rPr>
                        <a:t>4754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 smtClean="0">
                          <a:effectLst/>
                        </a:rPr>
                        <a:t>6465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500" b="1" u="none" strike="noStrike" dirty="0" smtClean="0">
                          <a:effectLst/>
                        </a:rPr>
                        <a:t>6905</a:t>
                      </a:r>
                      <a:endParaRPr lang="sl-S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6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000" dirty="0" smtClean="0"/>
              <a:t>Struktura gostov (obisk TIC-a)</a:t>
            </a:r>
            <a:br>
              <a:rPr lang="sl-SI" sz="3000" dirty="0" smtClean="0"/>
            </a:br>
            <a:r>
              <a:rPr lang="sl-SI" sz="3000" dirty="0" smtClean="0"/>
              <a:t>od 2012 do 2015</a:t>
            </a:r>
            <a:endParaRPr lang="sl-SI" sz="30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086581"/>
              </p:ext>
            </p:extLst>
          </p:nvPr>
        </p:nvGraphicFramePr>
        <p:xfrm>
          <a:off x="611561" y="1556792"/>
          <a:ext cx="7632848" cy="42484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14963"/>
                <a:gridCol w="1511891"/>
                <a:gridCol w="1687692"/>
                <a:gridCol w="1459151"/>
                <a:gridCol w="1459151"/>
              </a:tblGrid>
              <a:tr h="290593">
                <a:tc>
                  <a:txBody>
                    <a:bodyPr/>
                    <a:lstStyle/>
                    <a:p>
                      <a:pPr algn="l" fontAlgn="b"/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št. </a:t>
                      </a:r>
                      <a:r>
                        <a:rPr lang="sl-SI" sz="1500" b="0" u="none" strike="noStrike" dirty="0" smtClean="0">
                          <a:effectLst/>
                          <a:latin typeface="+mn-lt"/>
                        </a:rPr>
                        <a:t>gostov </a:t>
                      </a:r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št. </a:t>
                      </a:r>
                      <a:r>
                        <a:rPr lang="sl-SI" sz="1500" b="0" u="none" strike="noStrike" dirty="0" smtClean="0">
                          <a:effectLst/>
                          <a:latin typeface="+mn-lt"/>
                        </a:rPr>
                        <a:t>gostov </a:t>
                      </a:r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št. </a:t>
                      </a:r>
                      <a:r>
                        <a:rPr lang="sl-SI" sz="1500" b="0" u="none" strike="noStrike" dirty="0" smtClean="0">
                          <a:effectLst/>
                          <a:latin typeface="+mn-lt"/>
                        </a:rPr>
                        <a:t>gostov </a:t>
                      </a:r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št. gostov 2015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Slovenija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1369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1818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2757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2733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Italija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1278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1088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1334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1400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597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Avstrija in Nemčija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884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1015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1256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1473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597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V. Britanija in Irska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336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391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169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Francija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109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82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195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249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Hrvaška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51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43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103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69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 err="1">
                          <a:effectLst/>
                          <a:latin typeface="+mn-lt"/>
                        </a:rPr>
                        <a:t>Benelux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67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78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98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182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Skandinavija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41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Švica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7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V. Evropa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65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62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60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111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Madžarska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44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0593">
                <a:tc>
                  <a:txBody>
                    <a:bodyPr/>
                    <a:lstStyle/>
                    <a:p>
                      <a:pPr algn="l" fontAlgn="b"/>
                      <a:r>
                        <a:rPr lang="sl-SI" sz="1500" b="0" u="none" strike="noStrike" dirty="0">
                          <a:effectLst/>
                          <a:latin typeface="+mn-lt"/>
                        </a:rPr>
                        <a:t>ostale države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134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144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500" u="none" strike="noStrike" dirty="0">
                          <a:effectLst/>
                          <a:latin typeface="+mn-lt"/>
                        </a:rPr>
                        <a:t>373</a:t>
                      </a:r>
                      <a:endParaRPr lang="sl-SI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lika 5"/>
          <p:cNvPicPr>
            <a:picLocks noChangeAspect="1"/>
          </p:cNvPicPr>
          <p:nvPr/>
        </p:nvPicPr>
        <p:blipFill>
          <a:blip r:embed="rId2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7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610</Words>
  <Application>Microsoft Office PowerPoint</Application>
  <PresentationFormat>Diaprojekcija na zaslonu (4:3)</PresentationFormat>
  <Paragraphs>256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Officeova tema</vt:lpstr>
      <vt:lpstr>PowerPointova predstavitev</vt:lpstr>
      <vt:lpstr>NOČITVE IN TURISTIČNA TAKSA od 2013 do 2014</vt:lpstr>
      <vt:lpstr>NOČITVE IN TURISTIČNA TAKSA od 2013 do 2014</vt:lpstr>
      <vt:lpstr>Turistična taksa od leta 2010 do 2014 v €</vt:lpstr>
      <vt:lpstr>Struktura gostov v letu 2015 v %  </vt:lpstr>
      <vt:lpstr>Struktura gostov:  primerjava 2014 in 2015</vt:lpstr>
      <vt:lpstr>Struktura nočitev po državah v letu 2015 v % </vt:lpstr>
      <vt:lpstr>Obisk TIC-a od leta 2012 do 2015</vt:lpstr>
      <vt:lpstr>Struktura gostov (obisk TIC-a) od 2012 do 2015</vt:lpstr>
      <vt:lpstr>Anketa zadovoljstva gostov v letu 2015 vzorec: 110 anket</vt:lpstr>
      <vt:lpstr>Anketa zadovoljstva gostov v letu 2015 vzorec: 110 anket</vt:lpstr>
      <vt:lpstr>Anketa zadovoljstva gostov v letu 2015 vzorec: 110 anket</vt:lpstr>
      <vt:lpstr>Anketa zadovoljstva gostov v letu 2015 vzorec: 110 anket</vt:lpstr>
      <vt:lpstr>Anketa zadovoljstva gostov v letu 2015 vzorec: 110 anket</vt:lpstr>
      <vt:lpstr>Anketa zadovoljstva gostov v letu 2015 vzorec: 110 anket</vt:lpstr>
      <vt:lpstr>Anketa zadovoljstva gostov v letu 2015 vzorec: 110 anket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ticbrda</dc:creator>
  <cp:lastModifiedBy>ticbrda</cp:lastModifiedBy>
  <cp:revision>21</cp:revision>
  <dcterms:created xsi:type="dcterms:W3CDTF">2016-01-30T08:53:50Z</dcterms:created>
  <dcterms:modified xsi:type="dcterms:W3CDTF">2016-09-07T14:26:57Z</dcterms:modified>
</cp:coreProperties>
</file>