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66" r:id="rId2"/>
    <p:sldId id="461" r:id="rId3"/>
    <p:sldId id="425" r:id="rId4"/>
    <p:sldId id="456" r:id="rId5"/>
    <p:sldId id="467" r:id="rId6"/>
    <p:sldId id="436" r:id="rId7"/>
    <p:sldId id="460" r:id="rId8"/>
    <p:sldId id="424" r:id="rId9"/>
    <p:sldId id="457" r:id="rId10"/>
    <p:sldId id="438" r:id="rId11"/>
    <p:sldId id="459" r:id="rId12"/>
    <p:sldId id="463" r:id="rId13"/>
    <p:sldId id="464" r:id="rId14"/>
    <p:sldId id="444" r:id="rId15"/>
    <p:sldId id="439" r:id="rId16"/>
    <p:sldId id="445" r:id="rId17"/>
    <p:sldId id="458" r:id="rId18"/>
    <p:sldId id="465" r:id="rId19"/>
    <p:sldId id="396" r:id="rId20"/>
  </p:sldIdLst>
  <p:sldSz cx="9144000" cy="6858000" type="screen4x3"/>
  <p:notesSz cx="6797675" cy="99266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FF66"/>
    <a:srgbClr val="3BE53B"/>
    <a:srgbClr val="519937"/>
    <a:srgbClr val="1F6C12"/>
    <a:srgbClr val="0E66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ematski slog 1 – poudarek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ematski slog 1 – poudarek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94660"/>
  </p:normalViewPr>
  <p:slideViewPr>
    <p:cSldViewPr>
      <p:cViewPr>
        <p:scale>
          <a:sx n="75" d="100"/>
          <a:sy n="75" d="100"/>
        </p:scale>
        <p:origin x="-2568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A752E-2BAF-4260-AA92-435E3F21225B}" type="datetimeFigureOut">
              <a:rPr lang="sl-SI" smtClean="0"/>
              <a:pPr/>
              <a:t>5.2.2015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7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CD049-610F-4392-87CB-AFCEE71ACF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902265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DA1A5-7CF0-41C6-9ECC-FD4F185BEEAD}" type="datetimeFigureOut">
              <a:rPr lang="sl-SI" smtClean="0"/>
              <a:pPr/>
              <a:t>5.2.2015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7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17DBF-9678-4356-BDE2-F424BA948488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38148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17DBF-9678-4356-BDE2-F424BA948488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01915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33666-D095-438B-AD91-6AFA1BAA463B}" type="datetimeFigureOut">
              <a:rPr lang="sl-SI"/>
              <a:pPr>
                <a:defRPr/>
              </a:pPr>
              <a:t>5.2.2015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962FC-9136-4C64-B88C-1BBD77020C2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55EAD-B18D-44C2-B990-429168DAD419}" type="datetimeFigureOut">
              <a:rPr lang="sl-SI"/>
              <a:pPr>
                <a:defRPr/>
              </a:pPr>
              <a:t>5.2.2015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52A46-EA6D-426B-AE34-3DC40B5323F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9A60B-0016-43E8-894A-2A8B5E84A339}" type="datetimeFigureOut">
              <a:rPr lang="sl-SI"/>
              <a:pPr>
                <a:defRPr/>
              </a:pPr>
              <a:t>5.2.2015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7492-232A-48E5-936A-5A6D0ABAC5F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0B5D-45EE-4116-BF30-EF41CA4AACE4}" type="datetimeFigureOut">
              <a:rPr lang="sl-SI"/>
              <a:pPr>
                <a:defRPr/>
              </a:pPr>
              <a:t>5.2.2015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56F8F-6479-4014-8B6C-52C3B279EA0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81C5C-4D71-4CE9-9D0E-34575B355197}" type="datetimeFigureOut">
              <a:rPr lang="sl-SI"/>
              <a:pPr>
                <a:defRPr/>
              </a:pPr>
              <a:t>5.2.2015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A661-ED13-4330-B60C-02497F4FAF5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EFEE-CC86-47D7-8C0F-9BC4BB8FBF56}" type="datetimeFigureOut">
              <a:rPr lang="sl-SI"/>
              <a:pPr>
                <a:defRPr/>
              </a:pPr>
              <a:t>5.2.2015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0DFB6-EA79-4A50-8764-56B993FAF27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F8F42-09A7-400E-89B1-9D52FC440C1F}" type="datetimeFigureOut">
              <a:rPr lang="sl-SI"/>
              <a:pPr>
                <a:defRPr/>
              </a:pPr>
              <a:t>5.2.2015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8190-F644-4614-BD6A-C08EEACED9B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4BA3-3B9C-41D2-BF06-8A8727D635A9}" type="datetimeFigureOut">
              <a:rPr lang="sl-SI"/>
              <a:pPr>
                <a:defRPr/>
              </a:pPr>
              <a:t>5.2.2015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10FC-B4CA-4AEC-9C3E-4B9EDC2FE5A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CE227-1ED0-44DB-86CA-4E447913F879}" type="datetimeFigureOut">
              <a:rPr lang="sl-SI"/>
              <a:pPr>
                <a:defRPr/>
              </a:pPr>
              <a:t>5.2.2015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A2AF8-75D4-45B1-9797-FE6F1F615A6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19A96-161B-40A0-A139-E7956EED417A}" type="datetimeFigureOut">
              <a:rPr lang="sl-SI"/>
              <a:pPr>
                <a:defRPr/>
              </a:pPr>
              <a:t>5.2.2015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93D5-EBB2-4FD9-BE71-965CDA9AACF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F54F9-54CD-44F2-9094-BDCEAC0816E4}" type="datetimeFigureOut">
              <a:rPr lang="sl-SI"/>
              <a:pPr>
                <a:defRPr/>
              </a:pPr>
              <a:t>5.2.2015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23E1-B861-4DC5-BD61-3F58EF47187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9ABD8B-61B9-4B75-A925-3FFA6D489E88}" type="datetimeFigureOut">
              <a:rPr lang="sl-SI"/>
              <a:pPr>
                <a:defRPr/>
              </a:pPr>
              <a:t>5.2.2015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9F42CC-6189-4231-A9B8-3451D6E5309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5"/>
          <p:cNvPicPr>
            <a:picLocks noChangeAspect="1"/>
          </p:cNvPicPr>
          <p:nvPr/>
        </p:nvPicPr>
        <p:blipFill>
          <a:blip r:embed="rId2" cstate="print"/>
          <a:srcRect l="-1974" b="41294"/>
          <a:stretch>
            <a:fillRect/>
          </a:stretch>
        </p:blipFill>
        <p:spPr bwMode="auto">
          <a:xfrm>
            <a:off x="-180528" y="-171400"/>
            <a:ext cx="9324528" cy="298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Slika 4"/>
          <p:cNvPicPr>
            <a:picLocks noChangeAspect="1"/>
          </p:cNvPicPr>
          <p:nvPr/>
        </p:nvPicPr>
        <p:blipFill>
          <a:blip r:embed="rId3" cstate="print"/>
          <a:srcRect b="18039"/>
          <a:stretch>
            <a:fillRect/>
          </a:stretch>
        </p:blipFill>
        <p:spPr bwMode="auto">
          <a:xfrm>
            <a:off x="7164288" y="5883636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899592" y="3501008"/>
            <a:ext cx="76328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prstClr val="black"/>
                </a:solidFill>
                <a:latin typeface="Calibri"/>
              </a:rPr>
              <a:t>PLANI ZA LETO 2015, </a:t>
            </a:r>
          </a:p>
          <a:p>
            <a:pPr algn="ctr"/>
            <a:endParaRPr lang="sl-SI" sz="2800" b="1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sl-SI" sz="2800" b="1" dirty="0" smtClean="0">
                <a:solidFill>
                  <a:prstClr val="black"/>
                </a:solidFill>
                <a:latin typeface="Calibri"/>
              </a:rPr>
              <a:t>NOVOSTI IN TURISTIČNA TAKSA</a:t>
            </a:r>
          </a:p>
          <a:p>
            <a:pPr algn="ctr"/>
            <a:endParaRPr lang="sl-SI" b="1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sl-SI" b="1" dirty="0" smtClean="0">
                <a:solidFill>
                  <a:prstClr val="black"/>
                </a:solidFill>
                <a:latin typeface="Calibri"/>
              </a:rPr>
              <a:t>Grad Dobrovo, 4.2. 2015</a:t>
            </a:r>
          </a:p>
          <a:p>
            <a:pPr algn="ctr"/>
            <a:endParaRPr lang="sl-SI" b="1" dirty="0" smtClean="0">
              <a:solidFill>
                <a:prstClr val="black"/>
              </a:solidFill>
              <a:latin typeface="Calibri"/>
            </a:endParaRPr>
          </a:p>
          <a:p>
            <a:pPr algn="ctr"/>
            <a:endParaRPr lang="sl-SI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sl-SI" dirty="0" smtClean="0">
                <a:solidFill>
                  <a:prstClr val="black"/>
                </a:solidFill>
                <a:latin typeface="Calibri"/>
              </a:rPr>
              <a:t>Erika Kovačič Marinič</a:t>
            </a:r>
          </a:p>
          <a:p>
            <a:pPr algn="ctr"/>
            <a:r>
              <a:rPr lang="sl-SI" dirty="0" smtClean="0">
                <a:solidFill>
                  <a:prstClr val="black"/>
                </a:solidFill>
                <a:latin typeface="Calibri"/>
              </a:rPr>
              <a:t>Vodja TIC Brda</a:t>
            </a:r>
          </a:p>
          <a:p>
            <a:pPr algn="ctr"/>
            <a:endParaRPr lang="sl-SI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4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-180528" y="0"/>
            <a:ext cx="8867328" cy="1052736"/>
          </a:xfrm>
        </p:spPr>
        <p:txBody>
          <a:bodyPr/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sl-SI" sz="2400" b="1" dirty="0" smtClean="0"/>
              <a:t>PLANIRANE ŠTUDIJSKE TURE 2105</a:t>
            </a:r>
            <a:endParaRPr lang="sl-SI" sz="24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5"/>
          <p:cNvPicPr>
            <a:picLocks noChangeAspect="1"/>
          </p:cNvPicPr>
          <p:nvPr/>
        </p:nvPicPr>
        <p:blipFill>
          <a:blip r:embed="rId3" cstate="print"/>
          <a:srcRect l="-1974" t="4250" b="71668"/>
          <a:stretch>
            <a:fillRect/>
          </a:stretch>
        </p:blipFill>
        <p:spPr bwMode="auto">
          <a:xfrm>
            <a:off x="-180528" y="5733256"/>
            <a:ext cx="9324528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jeZBesedilom 2"/>
          <p:cNvSpPr txBox="1"/>
          <p:nvPr/>
        </p:nvSpPr>
        <p:spPr>
          <a:xfrm>
            <a:off x="401839" y="1052736"/>
            <a:ext cx="81913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  <a:p>
            <a:r>
              <a:rPr lang="sl-SI" dirty="0"/>
              <a:t>Študijska tura </a:t>
            </a:r>
            <a:r>
              <a:rPr lang="sl-SI" dirty="0" smtClean="0"/>
              <a:t>za novinarje specializirane za </a:t>
            </a:r>
            <a:r>
              <a:rPr lang="sl-SI" dirty="0" err="1" smtClean="0"/>
              <a:t>Enogastronomijo</a:t>
            </a:r>
            <a:r>
              <a:rPr lang="sl-SI" dirty="0" smtClean="0"/>
              <a:t> </a:t>
            </a:r>
          </a:p>
          <a:p>
            <a:r>
              <a:rPr lang="sl-SI" dirty="0" smtClean="0"/>
              <a:t>9.4. 2015 in nov. 2015 v sodelovanju Konzorcija Brda</a:t>
            </a:r>
            <a:endParaRPr lang="sl-SI" dirty="0"/>
          </a:p>
          <a:p>
            <a:endParaRPr lang="sl-SI" sz="800" dirty="0"/>
          </a:p>
          <a:p>
            <a:r>
              <a:rPr lang="sl-SI" dirty="0" smtClean="0"/>
              <a:t>Študijska tura za hrvaške novinarje od 16.-19.4. 2015 (dolina Soče in Brda)</a:t>
            </a:r>
          </a:p>
          <a:p>
            <a:endParaRPr lang="sl-SI" sz="800" dirty="0" smtClean="0"/>
          </a:p>
          <a:p>
            <a:r>
              <a:rPr lang="sl-SI" dirty="0"/>
              <a:t>Študijska tura za </a:t>
            </a:r>
            <a:r>
              <a:rPr lang="sl-SI" dirty="0" smtClean="0"/>
              <a:t>francoske ali poljske novinarje (dolina Soče, Brda in V. dolina)</a:t>
            </a:r>
          </a:p>
          <a:p>
            <a:endParaRPr lang="sl-SI" sz="800" dirty="0"/>
          </a:p>
          <a:p>
            <a:r>
              <a:rPr lang="sl-SI" dirty="0" smtClean="0"/>
              <a:t>Študijske ture za turistične novinarje preko celega leta v organizaciji </a:t>
            </a:r>
            <a:r>
              <a:rPr lang="sl-SI" dirty="0" err="1" smtClean="0"/>
              <a:t>Spirita</a:t>
            </a:r>
            <a:endParaRPr lang="sl-SI" dirty="0" smtClean="0"/>
          </a:p>
          <a:p>
            <a:endParaRPr lang="sl-SI" dirty="0"/>
          </a:p>
          <a:p>
            <a:endParaRPr lang="sl-SI" dirty="0" smtClean="0"/>
          </a:p>
        </p:txBody>
      </p:sp>
      <p:pic>
        <p:nvPicPr>
          <p:cNvPr id="51202" name="Picture 2" descr="C:\Users\Erika\AppData\Local\Microsoft\Windows\Temporary Internet Files\Content.Outlook\JSYC21CS\2014-09-09 14 23 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839" y="3379494"/>
            <a:ext cx="35843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C:\Users\Erika\AppData\Local\Microsoft\Windows\Temporary Internet Files\Content.Outlook\JSYC21CS\2014-09-10 16 56 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7512" y="3379494"/>
            <a:ext cx="3674888" cy="20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30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sl-SI" sz="2400" b="1" dirty="0" smtClean="0"/>
              <a:t>BRDA V TISKANIH ZLOŽENKAH O SLOVENIJI</a:t>
            </a:r>
            <a:endParaRPr lang="sl-SI" sz="24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5"/>
          <p:cNvPicPr>
            <a:picLocks noChangeAspect="1"/>
          </p:cNvPicPr>
          <p:nvPr/>
        </p:nvPicPr>
        <p:blipFill>
          <a:blip r:embed="rId3" cstate="print"/>
          <a:srcRect l="-1974" t="4250" b="71668"/>
          <a:stretch>
            <a:fillRect/>
          </a:stretch>
        </p:blipFill>
        <p:spPr bwMode="auto">
          <a:xfrm>
            <a:off x="-180528" y="5805264"/>
            <a:ext cx="932452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438736" y="1042224"/>
            <a:ext cx="518457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r>
              <a:rPr lang="sl-SI" dirty="0" smtClean="0"/>
              <a:t>Kolesarjenje v Sloveniji</a:t>
            </a:r>
            <a:endParaRPr lang="sl-SI" dirty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r>
              <a:rPr lang="sl-SI" dirty="0" smtClean="0"/>
              <a:t>Pohodništvo v Sloveniji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r>
              <a:rPr lang="sl-SI" dirty="0" smtClean="0"/>
              <a:t>Soča povej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r>
              <a:rPr lang="sl-SI" dirty="0" smtClean="0"/>
              <a:t>Alpe </a:t>
            </a:r>
            <a:r>
              <a:rPr lang="sl-SI" dirty="0" err="1" smtClean="0"/>
              <a:t>adria</a:t>
            </a:r>
            <a:r>
              <a:rPr lang="sl-SI" dirty="0" smtClean="0"/>
              <a:t> </a:t>
            </a:r>
            <a:r>
              <a:rPr lang="sl-SI" dirty="0" err="1" smtClean="0"/>
              <a:t>trail</a:t>
            </a:r>
            <a:endParaRPr lang="sl-SI" dirty="0" smtClean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r>
              <a:rPr lang="sl-SI" dirty="0" smtClean="0"/>
              <a:t>Vinske ceste v Sloveniji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endParaRPr lang="sl-SI" dirty="0" smtClean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endParaRPr lang="sl-SI" dirty="0" smtClean="0"/>
          </a:p>
          <a:p>
            <a:pPr indent="182563">
              <a:buFont typeface="Arial" pitchFamily="34" charset="0"/>
              <a:buChar char="•"/>
              <a:tabLst>
                <a:tab pos="182563" algn="l"/>
              </a:tabLst>
            </a:pPr>
            <a:endParaRPr lang="sl-SI" dirty="0"/>
          </a:p>
        </p:txBody>
      </p:sp>
      <p:pic>
        <p:nvPicPr>
          <p:cNvPr id="45058" name="Picture 2" descr="http://www.slovenia.info/pictures/publication/2014/cycling-naslovnica_109_pic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35050"/>
            <a:ext cx="1584176" cy="22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://www.slovenia.info/pictures/publication/2013/slikca-urejevalnik-en_102_pic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6936"/>
            <a:ext cx="1776537" cy="253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http://www.slovenia.info/pictures/publication/2014/aa-12_97_pict_106_pic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4773" y="1772816"/>
            <a:ext cx="1682155" cy="286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http://www.slovenia.info/pictures/publication/2012/Untitled_87_pic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1403" y="3330517"/>
            <a:ext cx="1583045" cy="216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6" name="Picture 10" descr="http://www.slovenia.info/pictures/publication/2010/vine_roads_68_pic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32740"/>
            <a:ext cx="1656184" cy="218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12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sl-SI" sz="2400" b="1" dirty="0" smtClean="0"/>
              <a:t>TISKANE NOVOSTI</a:t>
            </a:r>
            <a:endParaRPr lang="sl-SI" sz="24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5"/>
          <p:cNvPicPr>
            <a:picLocks noChangeAspect="1"/>
          </p:cNvPicPr>
          <p:nvPr/>
        </p:nvPicPr>
        <p:blipFill>
          <a:blip r:embed="rId3" cstate="print"/>
          <a:srcRect l="-1974" t="4250" b="71668"/>
          <a:stretch>
            <a:fillRect/>
          </a:stretch>
        </p:blipFill>
        <p:spPr bwMode="auto">
          <a:xfrm>
            <a:off x="-180528" y="5805264"/>
            <a:ext cx="932452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388988" y="762291"/>
            <a:ext cx="51845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r>
              <a:rPr lang="sl-SI" dirty="0"/>
              <a:t>Prireditve v </a:t>
            </a:r>
            <a:r>
              <a:rPr lang="sl-SI" dirty="0" smtClean="0"/>
              <a:t>Brdih 2015</a:t>
            </a:r>
            <a:endParaRPr lang="sl-SI" dirty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r>
              <a:rPr lang="sl-SI" dirty="0" smtClean="0"/>
              <a:t>Slovenija hodi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r>
              <a:rPr lang="sl-SI" dirty="0" smtClean="0"/>
              <a:t>Prospekt Doživi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r>
              <a:rPr lang="sl-SI" dirty="0" smtClean="0"/>
              <a:t>Prospekt Smaragdna pot v ruskem jeziku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r>
              <a:rPr lang="sl-SI" dirty="0" smtClean="0"/>
              <a:t>Zahvalne vizitke s </a:t>
            </a:r>
            <a:r>
              <a:rPr lang="sl-SI" dirty="0"/>
              <a:t>povabilom na anketo</a:t>
            </a:r>
            <a:endParaRPr lang="sl-SI" dirty="0" smtClean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r>
              <a:rPr lang="sl-SI" dirty="0" smtClean="0"/>
              <a:t>Sejemski letak – sledite nam 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endParaRPr lang="sl-SI" dirty="0" smtClean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endParaRPr lang="sl-SI" dirty="0" smtClean="0"/>
          </a:p>
          <a:p>
            <a:pPr indent="182563">
              <a:buFont typeface="Arial" pitchFamily="34" charset="0"/>
              <a:buChar char="•"/>
              <a:tabLst>
                <a:tab pos="182563" algn="l"/>
              </a:tabLst>
            </a:pPr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1339" y="909464"/>
            <a:ext cx="332926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29552"/>
            <a:ext cx="5058308" cy="243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41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sl-SI" sz="2400" b="1" dirty="0" smtClean="0"/>
              <a:t>NOVOSTI V BRIŠKI PONUDBI</a:t>
            </a:r>
            <a:endParaRPr lang="sl-SI" sz="24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5"/>
          <p:cNvPicPr>
            <a:picLocks noChangeAspect="1"/>
          </p:cNvPicPr>
          <p:nvPr/>
        </p:nvPicPr>
        <p:blipFill>
          <a:blip r:embed="rId3" cstate="print"/>
          <a:srcRect l="-1974" t="4250" b="71668"/>
          <a:stretch>
            <a:fillRect/>
          </a:stretch>
        </p:blipFill>
        <p:spPr bwMode="auto">
          <a:xfrm>
            <a:off x="-180528" y="5805264"/>
            <a:ext cx="932452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611560" y="1268760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b="1" dirty="0" smtClean="0"/>
              <a:t>TREKING Z OSLIČKI </a:t>
            </a:r>
          </a:p>
          <a:p>
            <a:pPr>
              <a:lnSpc>
                <a:spcPct val="150000"/>
              </a:lnSpc>
            </a:pPr>
            <a:r>
              <a:rPr lang="sl-SI" b="1" dirty="0" smtClean="0"/>
              <a:t>(Gornje Cerovo)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endParaRPr lang="sl-SI" b="1" dirty="0" smtClean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b="1" dirty="0" smtClean="0"/>
              <a:t>APITURIZEM, APITERAPIJA </a:t>
            </a:r>
          </a:p>
          <a:p>
            <a:pPr>
              <a:lnSpc>
                <a:spcPct val="150000"/>
              </a:lnSpc>
            </a:pPr>
            <a:r>
              <a:rPr lang="sl-SI" b="1" dirty="0" smtClean="0"/>
              <a:t>(Hlevnik)</a:t>
            </a:r>
            <a:endParaRPr lang="sl-SI" b="1" dirty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b="1" dirty="0" smtClean="0"/>
              <a:t>OLJČNI BAR (Hiša kulture Šmartno)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endParaRPr lang="sl-SI" b="1" dirty="0" smtClean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b="1" dirty="0" smtClean="0"/>
              <a:t>Turistična agencija </a:t>
            </a:r>
            <a:r>
              <a:rPr lang="sl-SI" b="1" dirty="0" err="1" smtClean="0"/>
              <a:t>Terracycling</a:t>
            </a:r>
            <a:r>
              <a:rPr lang="sl-SI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sl-SI" b="1" dirty="0" smtClean="0"/>
              <a:t>(kolesarski paketi)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endParaRPr lang="sl-SI" b="1" dirty="0" smtClean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endParaRPr lang="sl-SI" dirty="0" smtClean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endParaRPr lang="sl-SI" dirty="0"/>
          </a:p>
        </p:txBody>
      </p:sp>
      <p:pic>
        <p:nvPicPr>
          <p:cNvPr id="50178" name="Picture 2" descr="C:\Users\Erika\SkyDrive\Slike\Treking z osli\CAM00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7964" y="881755"/>
            <a:ext cx="3347551" cy="251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C:\Users\Erika\AppData\Roaming\Skype\erika.kovacic.marinic\media_messaging\media_cache\^BF9080FC9C7AEF6026EE6EF26CECFAA38A410F1B128EBCC7CC^pimgpsh_fullsize_dist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0155" y="3472056"/>
            <a:ext cx="3502285" cy="222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26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5"/>
          <p:cNvPicPr>
            <a:picLocks noChangeAspect="1"/>
          </p:cNvPicPr>
          <p:nvPr/>
        </p:nvPicPr>
        <p:blipFill>
          <a:blip r:embed="rId3" cstate="print"/>
          <a:srcRect l="-1974" t="4250" b="71668"/>
          <a:stretch>
            <a:fillRect/>
          </a:stretch>
        </p:blipFill>
        <p:spPr bwMode="auto">
          <a:xfrm>
            <a:off x="-180528" y="5733256"/>
            <a:ext cx="9324528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b="1" dirty="0" smtClean="0"/>
              <a:t>PLANI ZA LETO 2015</a:t>
            </a:r>
            <a:endParaRPr lang="sl-SI" sz="2800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83567" y="1340768"/>
            <a:ext cx="753575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sz="1600" dirty="0" smtClean="0"/>
              <a:t>Otvoritev Vile Vipolže sept. 2015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sz="1600" dirty="0" smtClean="0"/>
              <a:t>Razvoj kartičnega sistema (enotna vstopnica za oglede po Brdih)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sz="1600" dirty="0" smtClean="0"/>
              <a:t>Izposoja E-koles navezava s podjetjem Bikeways in </a:t>
            </a:r>
            <a:r>
              <a:rPr lang="sl-SI" sz="1600" dirty="0" err="1" smtClean="0"/>
              <a:t>Cult</a:t>
            </a:r>
            <a:r>
              <a:rPr lang="sl-SI" sz="1600" dirty="0" smtClean="0"/>
              <a:t> Nova Gorica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sz="1600" dirty="0" smtClean="0"/>
              <a:t>Vložni listi za poročno </a:t>
            </a:r>
            <a:r>
              <a:rPr lang="sl-SI" sz="1600" dirty="0" err="1" smtClean="0"/>
              <a:t>destinacijo</a:t>
            </a:r>
            <a:r>
              <a:rPr lang="sl-SI" sz="1600" dirty="0" smtClean="0"/>
              <a:t> in kongresni turizem za prospekt Doživi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sz="1600" dirty="0" smtClean="0"/>
              <a:t>Prevod Muzejske zbirke A. Gradnik in </a:t>
            </a:r>
            <a:r>
              <a:rPr lang="sl-SI" sz="1600" dirty="0" err="1" smtClean="0"/>
              <a:t>Baguerijeve</a:t>
            </a:r>
            <a:r>
              <a:rPr lang="sl-SI" sz="1600" dirty="0" smtClean="0"/>
              <a:t> zbirke 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sz="1600" dirty="0" smtClean="0"/>
              <a:t>Evropska kulturna pot </a:t>
            </a:r>
            <a:r>
              <a:rPr lang="sl-SI" sz="1600" dirty="0"/>
              <a:t>Sv. Martina </a:t>
            </a:r>
            <a:r>
              <a:rPr lang="sl-SI" sz="1600" dirty="0" smtClean="0"/>
              <a:t>(vključitev cerkev sv. Martina v Šmartnem)</a:t>
            </a:r>
            <a:endParaRPr lang="sl-SI" sz="1600" dirty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endParaRPr lang="sl-SI" dirty="0" smtClean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endParaRPr lang="sl-SI" dirty="0" smtClean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endParaRPr lang="sl-SI" dirty="0" smtClean="0"/>
          </a:p>
        </p:txBody>
      </p:sp>
      <p:pic>
        <p:nvPicPr>
          <p:cNvPr id="11" name="Slika 10" descr="DSC_0405_k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598912"/>
            <a:ext cx="2927245" cy="194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Slika 11" descr="DSC_9859_k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424" y="3573016"/>
            <a:ext cx="3095535" cy="2055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976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-180528" y="235923"/>
            <a:ext cx="8867328" cy="1052736"/>
          </a:xfrm>
        </p:spPr>
        <p:txBody>
          <a:bodyPr/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sl-SI" sz="2400" b="1" dirty="0" smtClean="0"/>
              <a:t>NOVE TURISTIČNE INFO TABLE</a:t>
            </a:r>
            <a:endParaRPr lang="sl-SI" sz="24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jeZBesedilom 1"/>
          <p:cNvSpPr txBox="1"/>
          <p:nvPr/>
        </p:nvSpPr>
        <p:spPr>
          <a:xfrm>
            <a:off x="683568" y="112474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400" dirty="0" smtClean="0"/>
          </a:p>
          <a:p>
            <a:r>
              <a:rPr lang="sl-SI" sz="1400" dirty="0" smtClean="0"/>
              <a:t>Dve manjši info tabli bodo na </a:t>
            </a:r>
            <a:r>
              <a:rPr lang="sl-SI" sz="1400" b="1" dirty="0" smtClean="0"/>
              <a:t>novo</a:t>
            </a:r>
            <a:r>
              <a:rPr lang="sl-SI" sz="1400" dirty="0" smtClean="0"/>
              <a:t> postavljeni v </a:t>
            </a:r>
            <a:r>
              <a:rPr lang="sl-SI" sz="1400" b="1" dirty="0" smtClean="0"/>
              <a:t>Kozani</a:t>
            </a:r>
            <a:r>
              <a:rPr lang="sl-SI" sz="1400" dirty="0" smtClean="0"/>
              <a:t> in </a:t>
            </a:r>
            <a:r>
              <a:rPr lang="sl-SI" sz="1400" b="1" dirty="0" smtClean="0"/>
              <a:t>Fojani</a:t>
            </a:r>
          </a:p>
          <a:p>
            <a:endParaRPr lang="sl-SI" sz="800" dirty="0" smtClean="0"/>
          </a:p>
          <a:p>
            <a:r>
              <a:rPr lang="sl-SI" sz="1400" dirty="0" smtClean="0"/>
              <a:t>Dve veliki tabli s ponudniki bodo zamenjane v </a:t>
            </a:r>
            <a:r>
              <a:rPr lang="sl-SI" sz="1400" b="1" dirty="0" smtClean="0"/>
              <a:t>Gonjačah </a:t>
            </a:r>
            <a:r>
              <a:rPr lang="sl-SI" sz="1400" dirty="0" smtClean="0"/>
              <a:t>in pred </a:t>
            </a:r>
            <a:r>
              <a:rPr lang="sl-SI" sz="1400" b="1" dirty="0" smtClean="0"/>
              <a:t>gradom Dobrovo</a:t>
            </a:r>
          </a:p>
          <a:p>
            <a:endParaRPr lang="sl-SI" sz="800" dirty="0" smtClean="0"/>
          </a:p>
          <a:p>
            <a:r>
              <a:rPr lang="sl-SI" sz="1400" dirty="0" smtClean="0"/>
              <a:t>Dve velike tabli pa bodo na </a:t>
            </a:r>
            <a:r>
              <a:rPr lang="sl-SI" sz="1400" b="1" dirty="0" smtClean="0"/>
              <a:t>novo </a:t>
            </a:r>
            <a:r>
              <a:rPr lang="sl-SI" sz="1400" dirty="0" smtClean="0"/>
              <a:t>postavljeni pred </a:t>
            </a:r>
            <a:r>
              <a:rPr lang="sl-SI" sz="1400" b="1" dirty="0" smtClean="0"/>
              <a:t>Vilo Vipolže </a:t>
            </a:r>
            <a:r>
              <a:rPr lang="sl-SI" sz="1400" dirty="0" smtClean="0"/>
              <a:t>in na </a:t>
            </a:r>
            <a:r>
              <a:rPr lang="sl-SI" sz="1400" dirty="0" err="1" smtClean="0"/>
              <a:t>padartih</a:t>
            </a:r>
            <a:r>
              <a:rPr lang="sl-SI" sz="1400" dirty="0" smtClean="0"/>
              <a:t> v </a:t>
            </a:r>
            <a:r>
              <a:rPr lang="sl-SI" sz="1400" b="1" dirty="0" smtClean="0"/>
              <a:t>Šmartnem</a:t>
            </a:r>
            <a:endParaRPr lang="sl-SI" sz="1400" b="1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327" y="2492896"/>
            <a:ext cx="882808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30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95762"/>
            <a:ext cx="1276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5"/>
          <p:cNvPicPr>
            <a:picLocks noChangeAspect="1"/>
          </p:cNvPicPr>
          <p:nvPr/>
        </p:nvPicPr>
        <p:blipFill>
          <a:blip r:embed="rId4" cstate="print"/>
          <a:srcRect l="-1974" t="4250" b="71668"/>
          <a:stretch>
            <a:fillRect/>
          </a:stretch>
        </p:blipFill>
        <p:spPr bwMode="auto">
          <a:xfrm>
            <a:off x="-180528" y="6165304"/>
            <a:ext cx="932452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dirty="0" smtClean="0"/>
              <a:t>GIZ Pohodništvo in kolesarjenje</a:t>
            </a:r>
            <a:endParaRPr lang="sl-SI" sz="36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83568" y="1331060"/>
            <a:ext cx="777686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dirty="0" smtClean="0"/>
              <a:t>Brda smo vključeni v GIZ Pohodništvo in kolesarjenje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dirty="0" smtClean="0"/>
              <a:t>Možnosti kategorizacija namestitvenih kapacitet (pohodniški ali kolesarski objekt)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dirty="0" smtClean="0"/>
              <a:t>Javni poziv bo v feb. 2015 na </a:t>
            </a:r>
            <a:r>
              <a:rPr lang="sl-SI" dirty="0" err="1" smtClean="0"/>
              <a:t>www.slovenia.info/poslovne</a:t>
            </a:r>
            <a:r>
              <a:rPr lang="sl-SI" dirty="0" smtClean="0"/>
              <a:t> strani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dirty="0" smtClean="0"/>
              <a:t>Včlanitev v GIZ Pohodništvo in kolesarjenje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endParaRPr lang="sl-SI" dirty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endParaRPr lang="sl-SI" dirty="0" smtClean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1941" y="3429000"/>
            <a:ext cx="3466281" cy="2597877"/>
          </a:xfrm>
          <a:prstGeom prst="rect">
            <a:avLst/>
          </a:prstGeom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071" y="2152349"/>
            <a:ext cx="1368897" cy="59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76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sl-SI" sz="2400" b="1" dirty="0" smtClean="0"/>
              <a:t>TURISTIČNA TAKSA – nov odlok    </a:t>
            </a:r>
            <a:endParaRPr lang="sl-SI" sz="24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5"/>
          <p:cNvPicPr>
            <a:picLocks noChangeAspect="1"/>
          </p:cNvPicPr>
          <p:nvPr/>
        </p:nvPicPr>
        <p:blipFill>
          <a:blip r:embed="rId3" cstate="print"/>
          <a:srcRect l="-1974" t="4250" b="71668"/>
          <a:stretch>
            <a:fillRect/>
          </a:stretch>
        </p:blipFill>
        <p:spPr bwMode="auto">
          <a:xfrm>
            <a:off x="-180528" y="5805264"/>
            <a:ext cx="932452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otnik 2"/>
          <p:cNvSpPr/>
          <p:nvPr/>
        </p:nvSpPr>
        <p:spPr>
          <a:xfrm>
            <a:off x="899592" y="980728"/>
            <a:ext cx="75608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V Sloveniji je TT ena </a:t>
            </a:r>
            <a:r>
              <a:rPr lang="sl-SI" dirty="0"/>
              <a:t>najnižjih </a:t>
            </a:r>
            <a:r>
              <a:rPr lang="sl-SI" dirty="0" smtClean="0"/>
              <a:t>tarif v Evropi. </a:t>
            </a:r>
            <a:endParaRPr lang="sl-SI" dirty="0"/>
          </a:p>
          <a:p>
            <a:endParaRPr lang="sl-SI" sz="800" dirty="0" smtClean="0"/>
          </a:p>
          <a:p>
            <a:r>
              <a:rPr lang="sl-SI" sz="1600" dirty="0"/>
              <a:t>Kot zanimivosti:</a:t>
            </a:r>
          </a:p>
          <a:p>
            <a:r>
              <a:rPr lang="sl-SI" sz="1600" dirty="0" smtClean="0"/>
              <a:t>Italija – razdeljena na dve kategorizaciji (bolj in manj tur. območja)</a:t>
            </a:r>
            <a:endParaRPr lang="sl-SI" sz="1600" dirty="0"/>
          </a:p>
          <a:p>
            <a:r>
              <a:rPr lang="sl-SI" sz="1600" dirty="0"/>
              <a:t>Rim, Milano, Firence, Benetke je TT 5</a:t>
            </a:r>
            <a:r>
              <a:rPr lang="sl-SI" sz="1600" dirty="0" smtClean="0"/>
              <a:t>€ ostali imajo TT 3€</a:t>
            </a:r>
            <a:endParaRPr lang="sl-SI" sz="1600" dirty="0"/>
          </a:p>
          <a:p>
            <a:r>
              <a:rPr lang="sl-SI" sz="1600" dirty="0"/>
              <a:t>Na Madžarskem pa 3% od plačane </a:t>
            </a:r>
            <a:r>
              <a:rPr lang="sl-SI" sz="1600" dirty="0" smtClean="0"/>
              <a:t>nočitve</a:t>
            </a:r>
          </a:p>
          <a:p>
            <a:endParaRPr lang="sl-SI" dirty="0"/>
          </a:p>
          <a:p>
            <a:r>
              <a:rPr lang="sl-SI" dirty="0" smtClean="0"/>
              <a:t>Od </a:t>
            </a:r>
            <a:r>
              <a:rPr lang="sl-SI" dirty="0"/>
              <a:t>1.1. 2015 </a:t>
            </a:r>
            <a:r>
              <a:rPr lang="sl-SI" dirty="0" smtClean="0"/>
              <a:t> je stopil v veljavo zakon o povišanju vrednosti točke iz 0,0918 na 0,115 tako da v občini </a:t>
            </a:r>
            <a:r>
              <a:rPr lang="sl-SI" dirty="0"/>
              <a:t>Brda </a:t>
            </a:r>
            <a:r>
              <a:rPr lang="sl-SI" dirty="0" smtClean="0"/>
              <a:t>trenutno znaša </a:t>
            </a:r>
            <a:r>
              <a:rPr lang="sl-SI" b="1" dirty="0" smtClean="0"/>
              <a:t>TT 1,15€.</a:t>
            </a:r>
          </a:p>
          <a:p>
            <a:endParaRPr lang="sl-SI" sz="800" b="1" dirty="0"/>
          </a:p>
          <a:p>
            <a:r>
              <a:rPr lang="sl-SI" dirty="0" smtClean="0"/>
              <a:t>S </a:t>
            </a:r>
            <a:r>
              <a:rPr lang="sl-SI" b="1" dirty="0"/>
              <a:t>1.3. </a:t>
            </a:r>
            <a:r>
              <a:rPr lang="sl-SI" b="1" dirty="0" smtClean="0"/>
              <a:t>2015</a:t>
            </a:r>
            <a:r>
              <a:rPr lang="sl-SI" dirty="0" smtClean="0"/>
              <a:t> začne veljati nov </a:t>
            </a:r>
            <a:r>
              <a:rPr lang="sl-SI" dirty="0"/>
              <a:t>odlok o spremembi </a:t>
            </a:r>
            <a:r>
              <a:rPr lang="sl-SI" dirty="0" smtClean="0"/>
              <a:t>točke, ki je </a:t>
            </a:r>
            <a:r>
              <a:rPr lang="sl-SI" dirty="0"/>
              <a:t>bil sprejet na občinski seji dne </a:t>
            </a:r>
            <a:r>
              <a:rPr lang="sl-SI" dirty="0" smtClean="0"/>
              <a:t>29.1.2015. </a:t>
            </a:r>
          </a:p>
          <a:p>
            <a:r>
              <a:rPr lang="sl-SI" dirty="0" smtClean="0"/>
              <a:t>Sprememba točk </a:t>
            </a:r>
            <a:r>
              <a:rPr lang="sl-SI" dirty="0"/>
              <a:t>iz 10 na 11 in posledično tudi </a:t>
            </a:r>
            <a:r>
              <a:rPr lang="sl-SI" b="1" dirty="0"/>
              <a:t>dvig TT na 1,265</a:t>
            </a:r>
            <a:r>
              <a:rPr lang="sl-SI" dirty="0"/>
              <a:t>.</a:t>
            </a:r>
          </a:p>
          <a:p>
            <a:endParaRPr lang="sl-SI" dirty="0" smtClean="0"/>
          </a:p>
          <a:p>
            <a:r>
              <a:rPr lang="sl-SI" dirty="0" smtClean="0"/>
              <a:t>Tako </a:t>
            </a:r>
            <a:r>
              <a:rPr lang="sl-SI" dirty="0"/>
              <a:t>smo se poenotili z sosednjimi </a:t>
            </a:r>
            <a:r>
              <a:rPr lang="sl-SI" dirty="0" smtClean="0"/>
              <a:t>občinami in ostalimi </a:t>
            </a:r>
            <a:r>
              <a:rPr lang="sl-SI" dirty="0"/>
              <a:t>turističnimi območji po Sloveniji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r>
              <a:rPr lang="sl-SI" dirty="0" smtClean="0"/>
              <a:t>Pričakovati pa je še eno zvišanje TT na ravni države.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4430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0" y="0"/>
            <a:ext cx="9252012" cy="1052736"/>
          </a:xfrm>
        </p:spPr>
        <p:txBody>
          <a:bodyPr/>
          <a:lstStyle/>
          <a:p>
            <a:r>
              <a:rPr lang="sl-SI" sz="2400" b="1" dirty="0" smtClean="0"/>
              <a:t>TURISTIČNA TAKSA – struktura</a:t>
            </a:r>
            <a:endParaRPr lang="sl-SI" sz="24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5"/>
          <p:cNvPicPr>
            <a:picLocks noChangeAspect="1"/>
          </p:cNvPicPr>
          <p:nvPr/>
        </p:nvPicPr>
        <p:blipFill>
          <a:blip r:embed="rId3" cstate="print"/>
          <a:srcRect l="-1974" t="4250" b="71668"/>
          <a:stretch>
            <a:fillRect/>
          </a:stretch>
        </p:blipFill>
        <p:spPr bwMode="auto">
          <a:xfrm>
            <a:off x="-180528" y="5805264"/>
            <a:ext cx="932452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6822687"/>
              </p:ext>
            </p:extLst>
          </p:nvPr>
        </p:nvGraphicFramePr>
        <p:xfrm>
          <a:off x="827584" y="1556791"/>
          <a:ext cx="7704855" cy="2736302"/>
        </p:xfrm>
        <a:graphic>
          <a:graphicData uri="http://schemas.openxmlformats.org/drawingml/2006/table">
            <a:tbl>
              <a:tblPr firstRow="1" firstCol="1" bandRow="1"/>
              <a:tblGrid>
                <a:gridCol w="869078"/>
                <a:gridCol w="797706"/>
                <a:gridCol w="836192"/>
                <a:gridCol w="738228"/>
                <a:gridCol w="892171"/>
                <a:gridCol w="892870"/>
                <a:gridCol w="892870"/>
                <a:gridCol w="892870"/>
                <a:gridCol w="892870"/>
              </a:tblGrid>
              <a:tr h="27363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Država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Skupaj turistov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Struktura gostov po skupinah (vpisati št. posameznikov v skupini)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820892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Družine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z otroci 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Pari pod 60 let 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Pari nad 60 let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Pohodniki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Kolesarji, motoristi,  športniki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Kongresni gostje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Igralniški 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gostje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Slovenija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Avstrija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Italija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…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…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…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 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66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5"/>
          <p:cNvPicPr>
            <a:picLocks noChangeAspect="1"/>
          </p:cNvPicPr>
          <p:nvPr/>
        </p:nvPicPr>
        <p:blipFill>
          <a:blip r:embed="rId2" cstate="print"/>
          <a:srcRect l="-1974" b="41294"/>
          <a:stretch>
            <a:fillRect/>
          </a:stretch>
        </p:blipFill>
        <p:spPr bwMode="auto">
          <a:xfrm>
            <a:off x="-180528" y="-171400"/>
            <a:ext cx="9324528" cy="298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Slika 4"/>
          <p:cNvPicPr>
            <a:picLocks noChangeAspect="1"/>
          </p:cNvPicPr>
          <p:nvPr/>
        </p:nvPicPr>
        <p:blipFill>
          <a:blip r:embed="rId3" cstate="print"/>
          <a:srcRect b="18039"/>
          <a:stretch>
            <a:fillRect/>
          </a:stretch>
        </p:blipFill>
        <p:spPr bwMode="auto">
          <a:xfrm>
            <a:off x="7164288" y="5883636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899592" y="3501008"/>
            <a:ext cx="76328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latin typeface="+mj-lt"/>
              </a:rPr>
              <a:t>HVALA ZA POZORNOST!</a:t>
            </a:r>
          </a:p>
          <a:p>
            <a:pPr algn="ctr"/>
            <a:endParaRPr lang="sl-SI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1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sl-SI" sz="2400" b="1" dirty="0" smtClean="0"/>
              <a:t>PLAN SEJMOV IN BORZ 2015</a:t>
            </a:r>
            <a:endParaRPr lang="sl-SI" sz="24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7002556"/>
              </p:ext>
            </p:extLst>
          </p:nvPr>
        </p:nvGraphicFramePr>
        <p:xfrm>
          <a:off x="1385392" y="711570"/>
          <a:ext cx="6192688" cy="6135171"/>
        </p:xfrm>
        <a:graphic>
          <a:graphicData uri="http://schemas.openxmlformats.org/presentationml/2006/ole">
            <p:oleObj spid="_x0000_s49168" name="Delovni list" r:id="rId4" imgW="10096598" imgH="10001309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301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endParaRPr lang="sl-SI" sz="18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5"/>
          <p:cNvPicPr>
            <a:picLocks noChangeAspect="1"/>
          </p:cNvPicPr>
          <p:nvPr/>
        </p:nvPicPr>
        <p:blipFill>
          <a:blip r:embed="rId3" cstate="print"/>
          <a:srcRect l="-1974" t="4250" b="71668"/>
          <a:stretch>
            <a:fillRect/>
          </a:stretch>
        </p:blipFill>
        <p:spPr bwMode="auto">
          <a:xfrm>
            <a:off x="-180528" y="5805264"/>
            <a:ext cx="932452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avokotnik 1"/>
          <p:cNvSpPr/>
          <p:nvPr/>
        </p:nvSpPr>
        <p:spPr>
          <a:xfrm>
            <a:off x="827584" y="1333042"/>
            <a:ext cx="71287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sl-SI" b="1" dirty="0">
                <a:latin typeface="Cambria"/>
                <a:ea typeface="Times New Roman"/>
                <a:cs typeface="Times New Roman"/>
              </a:rPr>
              <a:t>EXPO MILANO </a:t>
            </a:r>
            <a:r>
              <a:rPr lang="sl-SI" b="1" dirty="0" smtClean="0">
                <a:latin typeface="Cambria"/>
                <a:ea typeface="Times New Roman"/>
                <a:cs typeface="Times New Roman"/>
              </a:rPr>
              <a:t>- SVETOVNA </a:t>
            </a:r>
            <a:r>
              <a:rPr lang="sl-SI" b="1" dirty="0">
                <a:latin typeface="Cambria"/>
                <a:ea typeface="Times New Roman"/>
                <a:cs typeface="Times New Roman"/>
              </a:rPr>
              <a:t>RAZSTAVA </a:t>
            </a:r>
            <a:r>
              <a:rPr lang="sl-SI" b="1" dirty="0" smtClean="0">
                <a:latin typeface="Cambria"/>
                <a:ea typeface="Times New Roman"/>
                <a:cs typeface="Times New Roman"/>
              </a:rPr>
              <a:t>TRETJE GENERACIJE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sl-SI" b="1" dirty="0" smtClean="0">
                <a:latin typeface="Cambria"/>
                <a:ea typeface="Times New Roman"/>
                <a:cs typeface="Times New Roman"/>
              </a:rPr>
              <a:t>Pod sloganom „</a:t>
            </a:r>
            <a:r>
              <a:rPr lang="pl-PL" b="1" dirty="0" smtClean="0">
                <a:latin typeface="Cambria"/>
                <a:ea typeface="Times New Roman"/>
                <a:cs typeface="Times New Roman"/>
              </a:rPr>
              <a:t>Hrana </a:t>
            </a:r>
            <a:r>
              <a:rPr lang="pl-PL" b="1" dirty="0">
                <a:latin typeface="Cambria"/>
                <a:ea typeface="Times New Roman"/>
                <a:cs typeface="Times New Roman"/>
              </a:rPr>
              <a:t>za Planet, Energija za </a:t>
            </a:r>
            <a:r>
              <a:rPr lang="pl-PL" b="1" dirty="0" smtClean="0">
                <a:latin typeface="Cambria"/>
                <a:ea typeface="Times New Roman"/>
                <a:cs typeface="Times New Roman"/>
              </a:rPr>
              <a:t>Življenje”</a:t>
            </a:r>
            <a:endParaRPr lang="sl-SI" b="1" dirty="0" smtClean="0">
              <a:latin typeface="Cambria"/>
              <a:ea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sl-SI" b="1" dirty="0">
                <a:latin typeface="Cambria"/>
                <a:ea typeface="Times New Roman"/>
                <a:cs typeface="Times New Roman"/>
              </a:rPr>
              <a:t>Predstavilo </a:t>
            </a:r>
            <a:r>
              <a:rPr lang="sl-SI" b="1" dirty="0" smtClean="0">
                <a:latin typeface="Cambria"/>
                <a:ea typeface="Times New Roman"/>
                <a:cs typeface="Times New Roman"/>
              </a:rPr>
              <a:t>142 držav;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sl-SI" b="1" dirty="0" smtClean="0">
                <a:latin typeface="Cambria"/>
                <a:ea typeface="Times New Roman"/>
                <a:cs typeface="Times New Roman"/>
              </a:rPr>
              <a:t>53 držav samostojno ostalo tematski sklopi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sl-SI" b="1" dirty="0" smtClean="0">
                <a:latin typeface="Cambria"/>
                <a:ea typeface="Times New Roman"/>
                <a:cs typeface="Times New Roman"/>
              </a:rPr>
              <a:t>I </a:t>
            </a:r>
            <a:r>
              <a:rPr lang="sl-SI" b="1" dirty="0" err="1">
                <a:latin typeface="Cambria"/>
                <a:ea typeface="Times New Roman"/>
                <a:cs typeface="Times New Roman"/>
              </a:rPr>
              <a:t>feel</a:t>
            </a:r>
            <a:r>
              <a:rPr lang="sl-SI" b="1" dirty="0">
                <a:latin typeface="Cambria"/>
                <a:ea typeface="Times New Roman"/>
                <a:cs typeface="Times New Roman"/>
              </a:rPr>
              <a:t> </a:t>
            </a:r>
            <a:r>
              <a:rPr lang="sl-SI" b="1" dirty="0" err="1">
                <a:latin typeface="Cambria"/>
                <a:ea typeface="Times New Roman"/>
                <a:cs typeface="Times New Roman"/>
              </a:rPr>
              <a:t>SLOVEnia</a:t>
            </a:r>
            <a:r>
              <a:rPr lang="sl-SI" b="1" dirty="0">
                <a:latin typeface="Cambria"/>
                <a:ea typeface="Times New Roman"/>
                <a:cs typeface="Times New Roman"/>
              </a:rPr>
              <a:t>, </a:t>
            </a:r>
            <a:r>
              <a:rPr lang="sl-SI" b="1" dirty="0" err="1">
                <a:latin typeface="Cambria"/>
                <a:ea typeface="Times New Roman"/>
                <a:cs typeface="Times New Roman"/>
              </a:rPr>
              <a:t>Green</a:t>
            </a:r>
            <a:r>
              <a:rPr lang="sl-SI" b="1" dirty="0" smtClean="0">
                <a:latin typeface="Cambria"/>
                <a:ea typeface="Times New Roman"/>
                <a:cs typeface="Times New Roman"/>
              </a:rPr>
              <a:t>. </a:t>
            </a:r>
            <a:r>
              <a:rPr lang="sl-SI" b="1" dirty="0" err="1" smtClean="0">
                <a:latin typeface="Cambria"/>
                <a:ea typeface="Times New Roman"/>
                <a:cs typeface="Times New Roman"/>
              </a:rPr>
              <a:t>Active</a:t>
            </a:r>
            <a:r>
              <a:rPr lang="sl-SI" b="1" dirty="0" smtClean="0">
                <a:latin typeface="Cambria"/>
                <a:ea typeface="Times New Roman"/>
                <a:cs typeface="Times New Roman"/>
              </a:rPr>
              <a:t>. </a:t>
            </a:r>
            <a:r>
              <a:rPr lang="sl-SI" b="1" dirty="0" err="1" smtClean="0">
                <a:latin typeface="Cambria"/>
                <a:ea typeface="Times New Roman"/>
                <a:cs typeface="Times New Roman"/>
              </a:rPr>
              <a:t>Healthy</a:t>
            </a:r>
            <a:endParaRPr lang="sl-SI" b="1" dirty="0">
              <a:latin typeface="Cambria"/>
              <a:ea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sl-SI" b="1" dirty="0" smtClean="0">
                <a:latin typeface="Cambria"/>
                <a:ea typeface="Times New Roman"/>
                <a:cs typeface="Times New Roman"/>
              </a:rPr>
              <a:t>Trajanje 6 mesecev od 1.5. – 30.10.2015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sl-SI" sz="800" b="1" dirty="0" smtClean="0">
              <a:latin typeface="Cambria"/>
              <a:ea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sl-SI" b="1" dirty="0" smtClean="0">
                <a:latin typeface="Cambria"/>
                <a:ea typeface="Times New Roman"/>
                <a:cs typeface="Times New Roman"/>
              </a:rPr>
              <a:t>Regijske predstavitve po 14 dni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sl-SI" sz="800" b="1" dirty="0" smtClean="0">
              <a:latin typeface="Cambria"/>
              <a:ea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sl-SI" b="1" dirty="0" smtClean="0">
                <a:latin typeface="Cambria"/>
                <a:ea typeface="Times New Roman"/>
                <a:cs typeface="Times New Roman"/>
              </a:rPr>
              <a:t>Pričakuje se 20 MIO obiskovalcev</a:t>
            </a:r>
          </a:p>
          <a:p>
            <a:r>
              <a:rPr lang="sl-SI" b="1" dirty="0" smtClean="0">
                <a:latin typeface="Cambria" panose="02040503050406030204" pitchFamily="18" charset="0"/>
              </a:rPr>
              <a:t>130.000 obiskovalcev </a:t>
            </a:r>
            <a:r>
              <a:rPr lang="sl-SI" b="1" dirty="0">
                <a:latin typeface="Cambria" panose="02040503050406030204" pitchFamily="18" charset="0"/>
              </a:rPr>
              <a:t>/ </a:t>
            </a:r>
            <a:r>
              <a:rPr lang="sl-SI" b="1" dirty="0" smtClean="0">
                <a:latin typeface="Cambria" panose="02040503050406030204" pitchFamily="18" charset="0"/>
              </a:rPr>
              <a:t>DAN</a:t>
            </a:r>
            <a:endParaRPr lang="sl-SI" b="1" dirty="0">
              <a:latin typeface="Cambria" panose="02040503050406030204" pitchFamily="18" charset="0"/>
            </a:endParaRPr>
          </a:p>
          <a:p>
            <a:r>
              <a:rPr lang="it-IT" b="1" dirty="0" smtClean="0">
                <a:latin typeface="Cambria" panose="02040503050406030204" pitchFamily="18" charset="0"/>
              </a:rPr>
              <a:t>EXPO </a:t>
            </a:r>
            <a:r>
              <a:rPr lang="it-IT" b="1" dirty="0">
                <a:latin typeface="Cambria" panose="02040503050406030204" pitchFamily="18" charset="0"/>
              </a:rPr>
              <a:t>LOVER – JAPONCI IN </a:t>
            </a:r>
            <a:r>
              <a:rPr lang="it-IT" b="1" dirty="0" smtClean="0">
                <a:latin typeface="Cambria" panose="02040503050406030204" pitchFamily="18" charset="0"/>
              </a:rPr>
              <a:t>KITAJCI</a:t>
            </a:r>
            <a:r>
              <a:rPr lang="sl-SI" b="1" dirty="0">
                <a:latin typeface="Cambria" panose="02040503050406030204" pitchFamily="18" charset="0"/>
              </a:rPr>
              <a:t> </a:t>
            </a:r>
            <a:r>
              <a:rPr lang="sl-SI" b="1" dirty="0" smtClean="0">
                <a:latin typeface="Cambria" panose="02040503050406030204" pitchFamily="18" charset="0"/>
              </a:rPr>
              <a:t>(3 MIO)</a:t>
            </a:r>
          </a:p>
          <a:p>
            <a:endParaRPr lang="sl-SI" sz="1200" b="1" dirty="0">
              <a:latin typeface="Cambria" panose="02040503050406030204" pitchFamily="18" charset="0"/>
              <a:ea typeface="Times New Roman"/>
              <a:cs typeface="Times New Roman"/>
            </a:endParaRPr>
          </a:p>
          <a:p>
            <a:r>
              <a:rPr lang="sl-SI" b="1" dirty="0" smtClean="0">
                <a:latin typeface="Cambria" panose="02040503050406030204" pitchFamily="18" charset="0"/>
                <a:ea typeface="Times New Roman"/>
                <a:cs typeface="Times New Roman"/>
              </a:rPr>
              <a:t>5 zrn : Soline, čebelarstvo, termalna voda, pohodništvo in kolesarjenje, Projekt Lenarčič prelet severnega tečaja in merjene črnega ogljika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7604" y="2852936"/>
            <a:ext cx="3347864" cy="203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6" descr="https://encrypted-tbn0.gstatic.com/images?q=tbn:ANd9GcQD0j6w5LARETB9eS_5QZQoiGp1f7dDCmDy300Y6CDYlH8B8r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352" y="85266"/>
            <a:ext cx="4793768" cy="124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30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endParaRPr lang="sl-SI" sz="24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5"/>
          <p:cNvPicPr>
            <a:picLocks noChangeAspect="1"/>
          </p:cNvPicPr>
          <p:nvPr/>
        </p:nvPicPr>
        <p:blipFill>
          <a:blip r:embed="rId3" cstate="print"/>
          <a:srcRect l="-1974" t="4250" b="71668"/>
          <a:stretch>
            <a:fillRect/>
          </a:stretch>
        </p:blipFill>
        <p:spPr bwMode="auto">
          <a:xfrm>
            <a:off x="-180528" y="5805264"/>
            <a:ext cx="932452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611560" y="1247776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b="1" dirty="0" smtClean="0"/>
              <a:t>MOŽNOSTI </a:t>
            </a:r>
            <a:r>
              <a:rPr lang="sl-SI" b="1" dirty="0"/>
              <a:t>PREDSTAVITVE V </a:t>
            </a:r>
            <a:r>
              <a:rPr lang="sl-SI" b="1" dirty="0" smtClean="0"/>
              <a:t>MESTU MILANU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dirty="0" err="1" smtClean="0"/>
              <a:t>Expo</a:t>
            </a:r>
            <a:r>
              <a:rPr lang="sl-SI" dirty="0" smtClean="0"/>
              <a:t> in </a:t>
            </a:r>
            <a:r>
              <a:rPr lang="sl-SI" dirty="0" err="1" smtClean="0"/>
              <a:t>citta</a:t>
            </a:r>
            <a:r>
              <a:rPr lang="sl-SI" dirty="0" smtClean="0"/>
              <a:t>  Milano </a:t>
            </a:r>
            <a:r>
              <a:rPr lang="sl-SI" dirty="0" err="1" smtClean="0"/>
              <a:t>21.in</a:t>
            </a:r>
            <a:r>
              <a:rPr lang="sl-SI" dirty="0" smtClean="0"/>
              <a:t> 22.3. 2015 (pult + oder za </a:t>
            </a:r>
            <a:r>
              <a:rPr lang="sl-SI" dirty="0" err="1" smtClean="0"/>
              <a:t>šov</a:t>
            </a:r>
            <a:r>
              <a:rPr lang="sl-SI" dirty="0" smtClean="0"/>
              <a:t> 45min.)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endParaRPr lang="sl-SI" dirty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endParaRPr lang="sl-SI" dirty="0" smtClean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endParaRPr lang="sl-SI" dirty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endParaRPr lang="sl-SI" dirty="0" smtClean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endParaRPr lang="sl-SI" dirty="0" smtClean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dirty="0" smtClean="0"/>
              <a:t>Na razpolago pult, oder za kuharske </a:t>
            </a:r>
            <a:r>
              <a:rPr lang="sl-SI" dirty="0" err="1" smtClean="0"/>
              <a:t>šove</a:t>
            </a:r>
            <a:r>
              <a:rPr lang="sl-SI" dirty="0" smtClean="0"/>
              <a:t>, različne delavnice</a:t>
            </a:r>
            <a:endParaRPr lang="sl-SI" dirty="0"/>
          </a:p>
        </p:txBody>
      </p:sp>
      <p:pic>
        <p:nvPicPr>
          <p:cNvPr id="9" name="Picture 6" descr="https://encrypted-tbn0.gstatic.com/images?q=tbn:ANd9GcQD0j6w5LARETB9eS_5QZQoiGp1f7dDCmDy300Y6CDYlH8B8r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2572"/>
            <a:ext cx="4793768" cy="124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 descr="http://www.expo2015.org/cs/Expo/1392227158618/dettaglio_DOPO_EVENTO_1280x4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8264" y="2132856"/>
            <a:ext cx="5760720" cy="180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430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endParaRPr lang="sl-SI" sz="24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5"/>
          <p:cNvPicPr>
            <a:picLocks noChangeAspect="1"/>
          </p:cNvPicPr>
          <p:nvPr/>
        </p:nvPicPr>
        <p:blipFill>
          <a:blip r:embed="rId3" cstate="print"/>
          <a:srcRect l="-1974" t="4250" b="71668"/>
          <a:stretch>
            <a:fillRect/>
          </a:stretch>
        </p:blipFill>
        <p:spPr bwMode="auto">
          <a:xfrm>
            <a:off x="-180528" y="5805264"/>
            <a:ext cx="932452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611560" y="1247776"/>
            <a:ext cx="792088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b="1" dirty="0" smtClean="0"/>
              <a:t>MOŽNOSTI </a:t>
            </a:r>
            <a:r>
              <a:rPr lang="sl-SI" b="1" dirty="0"/>
              <a:t>PREDSTAVITVE V OKVIRU SLOVENSKEGA </a:t>
            </a:r>
            <a:r>
              <a:rPr lang="sl-SI" b="1" dirty="0" smtClean="0"/>
              <a:t>PAVILJONA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dirty="0" smtClean="0"/>
              <a:t>Na samem </a:t>
            </a:r>
            <a:r>
              <a:rPr lang="sl-SI" dirty="0" err="1" smtClean="0"/>
              <a:t>Expu</a:t>
            </a:r>
            <a:r>
              <a:rPr lang="sl-SI" dirty="0" smtClean="0"/>
              <a:t> regija </a:t>
            </a:r>
            <a:r>
              <a:rPr lang="sv-SE" dirty="0" smtClean="0"/>
              <a:t>Smaragdna </a:t>
            </a:r>
            <a:r>
              <a:rPr lang="sv-SE" dirty="0"/>
              <a:t>pot se predstavlja od 16.-31.5. 2015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dirty="0" smtClean="0"/>
              <a:t>Doživetje </a:t>
            </a:r>
            <a:r>
              <a:rPr lang="sl-SI" dirty="0"/>
              <a:t>Smaragdne poti je doživetje čiste energije v deželi, kjer življenje tukaj teče v barvah. </a:t>
            </a:r>
            <a:endParaRPr lang="sl-SI" dirty="0" smtClean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dirty="0" smtClean="0"/>
              <a:t>Oder </a:t>
            </a:r>
            <a:r>
              <a:rPr lang="sl-SI" dirty="0"/>
              <a:t>in servisna pot ob </a:t>
            </a:r>
            <a:r>
              <a:rPr lang="sl-SI" dirty="0" smtClean="0"/>
              <a:t>paviljonu 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dirty="0" smtClean="0"/>
              <a:t>manjši </a:t>
            </a:r>
            <a:r>
              <a:rPr lang="sl-SI" dirty="0"/>
              <a:t>priložnostni razstavni </a:t>
            </a:r>
            <a:r>
              <a:rPr lang="sl-SI" dirty="0" smtClean="0"/>
              <a:t>prostor),</a:t>
            </a:r>
            <a:endParaRPr lang="sl-SI" dirty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dirty="0" smtClean="0"/>
              <a:t>VIP </a:t>
            </a:r>
            <a:r>
              <a:rPr lang="sl-SI" dirty="0"/>
              <a:t>prostori namenjeni poslovnim </a:t>
            </a:r>
            <a:r>
              <a:rPr lang="sl-SI" dirty="0" smtClean="0"/>
              <a:t>srečanjem</a:t>
            </a:r>
            <a:endParaRPr lang="sl-SI" dirty="0"/>
          </a:p>
        </p:txBody>
      </p:sp>
      <p:pic>
        <p:nvPicPr>
          <p:cNvPr id="9" name="Picture 6" descr="https://encrypted-tbn0.gstatic.com/images?q=tbn:ANd9GcQD0j6w5LARETB9eS_5QZQoiGp1f7dDCmDy300Y6CDYlH8B8r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2572"/>
            <a:ext cx="4793768" cy="124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1" y="4223197"/>
            <a:ext cx="2952329" cy="167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923928" cy="20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5004048" y="4577608"/>
            <a:ext cx="4139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5 zrn: Šport </a:t>
            </a:r>
            <a:r>
              <a:rPr lang="sl-SI" sz="1600" dirty="0"/>
              <a:t>in </a:t>
            </a:r>
            <a:r>
              <a:rPr lang="sl-SI" sz="1600" dirty="0" smtClean="0"/>
              <a:t>narava, </a:t>
            </a:r>
            <a:r>
              <a:rPr lang="sl-SI" sz="1600" dirty="0"/>
              <a:t>Vino in </a:t>
            </a:r>
            <a:r>
              <a:rPr lang="sl-SI" sz="1600" dirty="0" smtClean="0"/>
              <a:t>kulinarika, Kulturno-zgodovinska </a:t>
            </a:r>
            <a:r>
              <a:rPr lang="sl-SI" sz="1600" dirty="0"/>
              <a:t>in tehnična </a:t>
            </a:r>
            <a:r>
              <a:rPr lang="sl-SI" sz="1600" dirty="0" smtClean="0"/>
              <a:t>dediščina, Zabava </a:t>
            </a:r>
            <a:r>
              <a:rPr lang="sl-SI" sz="1600" dirty="0"/>
              <a:t>(velike letne prireditve, </a:t>
            </a:r>
            <a:r>
              <a:rPr lang="sl-SI" sz="1600" dirty="0" smtClean="0"/>
              <a:t>igralništvo) presežki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xmlns="" val="25159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sl-SI" sz="2400" b="1" dirty="0" smtClean="0"/>
              <a:t>PRIREDITVE V BRDIH</a:t>
            </a:r>
            <a:endParaRPr lang="sl-SI" sz="24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5"/>
          <p:cNvPicPr>
            <a:picLocks noChangeAspect="1"/>
          </p:cNvPicPr>
          <p:nvPr/>
        </p:nvPicPr>
        <p:blipFill>
          <a:blip r:embed="rId3" cstate="print"/>
          <a:srcRect l="-1974" t="4250" b="71668"/>
          <a:stretch>
            <a:fillRect/>
          </a:stretch>
        </p:blipFill>
        <p:spPr bwMode="auto">
          <a:xfrm>
            <a:off x="-180528" y="5805264"/>
            <a:ext cx="932452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8" y="908720"/>
            <a:ext cx="9039225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30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0" y="0"/>
            <a:ext cx="7740352" cy="1052736"/>
          </a:xfrm>
        </p:spPr>
        <p:txBody>
          <a:bodyPr/>
          <a:lstStyle/>
          <a:p>
            <a:r>
              <a:rPr lang="sl-SI" sz="2400" b="1" dirty="0" smtClean="0"/>
              <a:t>SLOVENIJA HODI - POHODNIŠKI FESTIVAL 2015</a:t>
            </a:r>
            <a:endParaRPr lang="sl-SI" sz="24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5"/>
          <p:cNvPicPr>
            <a:picLocks noChangeAspect="1"/>
          </p:cNvPicPr>
          <p:nvPr/>
        </p:nvPicPr>
        <p:blipFill>
          <a:blip r:embed="rId4" cstate="print"/>
          <a:srcRect l="-1974" t="4250" b="71668"/>
          <a:stretch>
            <a:fillRect/>
          </a:stretch>
        </p:blipFill>
        <p:spPr bwMode="auto">
          <a:xfrm>
            <a:off x="-180528" y="5805264"/>
            <a:ext cx="932452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1188"/>
            <a:ext cx="5634880" cy="390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899592" y="105273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14. Festivalov po Sloveniji</a:t>
            </a:r>
          </a:p>
          <a:p>
            <a:r>
              <a:rPr lang="sl-SI" dirty="0" smtClean="0"/>
              <a:t> </a:t>
            </a:r>
          </a:p>
          <a:p>
            <a:r>
              <a:rPr lang="sl-SI" dirty="0" smtClean="0"/>
              <a:t>Pomladni </a:t>
            </a:r>
            <a:r>
              <a:rPr lang="sl-SI" dirty="0"/>
              <a:t>festival pohodništva  </a:t>
            </a:r>
            <a:r>
              <a:rPr lang="sl-SI" dirty="0" smtClean="0"/>
              <a:t>Brda 19.- 27.4. 2015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5292080" y="3212976"/>
            <a:ext cx="3851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l-SI" dirty="0" smtClean="0"/>
              <a:t>Otvoritev sezone  AAT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 smtClean="0"/>
              <a:t>Treking z oslički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 smtClean="0"/>
              <a:t>Pohod po </a:t>
            </a:r>
            <a:r>
              <a:rPr lang="sl-SI" dirty="0" err="1" smtClean="0"/>
              <a:t>Eko</a:t>
            </a:r>
            <a:r>
              <a:rPr lang="sl-SI" dirty="0" smtClean="0"/>
              <a:t> Maratoni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 err="1" smtClean="0"/>
              <a:t>Eko</a:t>
            </a:r>
            <a:r>
              <a:rPr lang="sl-SI" dirty="0" smtClean="0"/>
              <a:t> Maratona Brda/</a:t>
            </a:r>
            <a:r>
              <a:rPr lang="sl-SI" dirty="0" err="1" smtClean="0"/>
              <a:t>Collio</a:t>
            </a:r>
            <a:endParaRPr lang="sl-SI" dirty="0" smtClean="0"/>
          </a:p>
          <a:p>
            <a:pPr marL="342900" indent="-342900">
              <a:buFont typeface="+mj-lt"/>
              <a:buAutoNum type="arabicPeriod"/>
            </a:pPr>
            <a:r>
              <a:rPr lang="sl-SI" dirty="0" smtClean="0"/>
              <a:t>Tradicionalni pohod KS Medana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861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sl-SI" sz="2400" b="1" dirty="0" smtClean="0"/>
              <a:t>LETNE PRIREDITVE - NOVE</a:t>
            </a:r>
            <a:endParaRPr lang="sl-SI" sz="24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5"/>
          <p:cNvPicPr>
            <a:picLocks noChangeAspect="1"/>
          </p:cNvPicPr>
          <p:nvPr/>
        </p:nvPicPr>
        <p:blipFill>
          <a:blip r:embed="rId3" cstate="print"/>
          <a:srcRect l="-1974" t="4250" b="71668"/>
          <a:stretch>
            <a:fillRect/>
          </a:stretch>
        </p:blipFill>
        <p:spPr bwMode="auto">
          <a:xfrm>
            <a:off x="-180528" y="5805264"/>
            <a:ext cx="932452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436712" y="1052736"/>
            <a:ext cx="8095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r>
              <a:rPr lang="sl-SI" dirty="0" err="1" smtClean="0"/>
              <a:t>Svirel</a:t>
            </a:r>
            <a:r>
              <a:rPr lang="sl-SI" dirty="0" smtClean="0"/>
              <a:t> – mednarodni tekmovanje godal in brenkal 26.3.-2.4. 2015</a:t>
            </a:r>
            <a:endParaRPr lang="sl-SI" dirty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r>
              <a:rPr lang="sl-SI" dirty="0" smtClean="0"/>
              <a:t>Teden vse </a:t>
            </a:r>
            <a:r>
              <a:rPr lang="sl-SI" dirty="0" err="1" smtClean="0"/>
              <a:t>življenskega</a:t>
            </a:r>
            <a:r>
              <a:rPr lang="sl-SI" dirty="0" smtClean="0"/>
              <a:t> učenja – </a:t>
            </a:r>
            <a:r>
              <a:rPr lang="sl-SI" dirty="0" err="1" smtClean="0"/>
              <a:t>Eko</a:t>
            </a:r>
            <a:r>
              <a:rPr lang="sl-SI" dirty="0" smtClean="0"/>
              <a:t> turizem – bosi v Brda 29. in 30.5. 2015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r>
              <a:rPr lang="sl-SI" dirty="0" smtClean="0"/>
              <a:t>Brda / </a:t>
            </a:r>
            <a:r>
              <a:rPr lang="sl-SI" dirty="0" err="1" smtClean="0"/>
              <a:t>Collio</a:t>
            </a:r>
            <a:r>
              <a:rPr lang="sl-SI" dirty="0" smtClean="0"/>
              <a:t> kolesarski maraton 21.6. 2015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r>
              <a:rPr lang="sl-SI" dirty="0" smtClean="0"/>
              <a:t>500 obletnica Sv. Križa 18. – 20.9. 2015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endParaRPr lang="sl-SI" dirty="0" smtClean="0"/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  <a:tabLst>
                <a:tab pos="182563" algn="l"/>
              </a:tabLst>
            </a:pPr>
            <a:endParaRPr lang="sl-SI" dirty="0" smtClean="0"/>
          </a:p>
          <a:p>
            <a:pPr indent="182563">
              <a:buFont typeface="Arial" pitchFamily="34" charset="0"/>
              <a:buChar char="•"/>
              <a:tabLst>
                <a:tab pos="182563" algn="l"/>
              </a:tabLst>
            </a:pPr>
            <a:endParaRPr lang="sl-SI" dirty="0"/>
          </a:p>
        </p:txBody>
      </p:sp>
      <p:pic>
        <p:nvPicPr>
          <p:cNvPr id="8" name="Slika 7" descr="DSC_0405_k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7936" y="3380987"/>
            <a:ext cx="3252498" cy="2160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78" name="Picture 2" descr="C:\Users\Erika\Desktop\ZKTMŠ Brda\Fotografije\4 dan (češnje9\brda-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32752"/>
            <a:ext cx="3312368" cy="220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30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redm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8106528"/>
              </p:ext>
            </p:extLst>
          </p:nvPr>
        </p:nvGraphicFramePr>
        <p:xfrm>
          <a:off x="3779912" y="2902709"/>
          <a:ext cx="2502024" cy="3540877"/>
        </p:xfrm>
        <a:graphic>
          <a:graphicData uri="http://schemas.openxmlformats.org/presentationml/2006/ole">
            <p:oleObj spid="_x0000_s47123" name="Acrobat Document" r:id="rId3" imgW="7557840" imgH="10695960" progId="AcroExch.Document.11">
              <p:embed/>
            </p:oleObj>
          </a:graphicData>
        </a:graphic>
      </p:graphicFrame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sl-SI" sz="2400" b="1" dirty="0" smtClean="0"/>
              <a:t>ZAKLJUČKI ČEZMEJNIH PROJEKTOV</a:t>
            </a:r>
            <a:endParaRPr lang="sl-SI" sz="24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rcRect b="18039"/>
          <a:stretch>
            <a:fillRect/>
          </a:stretch>
        </p:blipFill>
        <p:spPr bwMode="auto">
          <a:xfrm>
            <a:off x="7416230" y="0"/>
            <a:ext cx="1727770" cy="7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5"/>
          <p:cNvPicPr>
            <a:picLocks noChangeAspect="1"/>
          </p:cNvPicPr>
          <p:nvPr/>
        </p:nvPicPr>
        <p:blipFill>
          <a:blip r:embed="rId5" cstate="print"/>
          <a:srcRect l="-1974" t="4250" b="71668"/>
          <a:stretch>
            <a:fillRect/>
          </a:stretch>
        </p:blipFill>
        <p:spPr bwMode="auto">
          <a:xfrm>
            <a:off x="-180528" y="5805264"/>
            <a:ext cx="932452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552560" y="980728"/>
            <a:ext cx="792088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sz="1400" b="1" dirty="0" smtClean="0"/>
              <a:t>Zbor zbirk </a:t>
            </a:r>
            <a:r>
              <a:rPr lang="sl-SI" sz="1400" dirty="0" smtClean="0"/>
              <a:t>(popis zbirk zasebnih zbirateljev, Paviljon na gradu Dobrovo z </a:t>
            </a:r>
            <a:r>
              <a:rPr lang="sl-SI" sz="1400" b="1" dirty="0" smtClean="0"/>
              <a:t>otvoritvijo razstave Briški </a:t>
            </a:r>
            <a:r>
              <a:rPr lang="sl-SI" sz="1400" b="1" dirty="0" err="1" smtClean="0"/>
              <a:t>meštirji</a:t>
            </a:r>
            <a:r>
              <a:rPr lang="sl-SI" sz="1400" dirty="0" smtClean="0"/>
              <a:t> - </a:t>
            </a:r>
            <a:r>
              <a:rPr lang="sl-SI" sz="1200" dirty="0" smtClean="0"/>
              <a:t>konec marca 2015</a:t>
            </a:r>
            <a:r>
              <a:rPr lang="sl-SI" sz="14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b="1" dirty="0" smtClean="0"/>
              <a:t>Pot miru </a:t>
            </a:r>
            <a:r>
              <a:rPr lang="sl-SI" sz="1400" dirty="0" smtClean="0"/>
              <a:t>(od Alp do Jadrana) postavitev informacijskih tabel po Brdih z vsebinami 1. sv. Vojne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1400" b="1" dirty="0" smtClean="0"/>
              <a:t>otvoritev razstave v stolpu na Sv. Križu</a:t>
            </a:r>
            <a:r>
              <a:rPr lang="sl-SI" sz="1400" dirty="0" smtClean="0"/>
              <a:t> </a:t>
            </a:r>
            <a:r>
              <a:rPr lang="sl-SI" sz="1400" dirty="0"/>
              <a:t>in bo tudi uvod v dogodke, ki bodo v letošnjem letu zaznamovali 500 letnico cerkvice Svetega Križa v Kojskem</a:t>
            </a:r>
            <a:r>
              <a:rPr lang="sl-SI" sz="1200" dirty="0" smtClean="0"/>
              <a:t>, </a:t>
            </a:r>
          </a:p>
          <a:p>
            <a:pPr lvl="1"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sz="1400" b="1" dirty="0" smtClean="0"/>
              <a:t>pohod</a:t>
            </a:r>
            <a:r>
              <a:rPr lang="sl-SI" sz="1400" dirty="0" smtClean="0"/>
              <a:t> </a:t>
            </a:r>
            <a:r>
              <a:rPr lang="sl-SI" sz="1400" dirty="0"/>
              <a:t>OZVVS Brda po poteh </a:t>
            </a:r>
            <a:r>
              <a:rPr lang="sl-SI" sz="1400" b="1" dirty="0" smtClean="0"/>
              <a:t>Poti </a:t>
            </a:r>
            <a:r>
              <a:rPr lang="sl-SI" sz="1400" b="1" dirty="0"/>
              <a:t>miru bo 23. 5. 2015 </a:t>
            </a:r>
            <a:r>
              <a:rPr lang="sl-SI" sz="1400" dirty="0" smtClean="0"/>
              <a:t>in </a:t>
            </a:r>
            <a:r>
              <a:rPr lang="sl-SI" sz="1400" dirty="0"/>
              <a:t>bo letos točno na 100 obletnico, ko je Brda zasedel II. korpus 2. italijanske armade.</a:t>
            </a:r>
          </a:p>
          <a:p>
            <a:pPr indent="182563">
              <a:lnSpc>
                <a:spcPct val="150000"/>
              </a:lnSpc>
              <a:buFont typeface="Arial" pitchFamily="34" charset="0"/>
              <a:buChar char="•"/>
            </a:pPr>
            <a:r>
              <a:rPr lang="sl-SI" sz="1400" b="1" dirty="0" err="1" smtClean="0"/>
              <a:t>Bimobis</a:t>
            </a:r>
            <a:r>
              <a:rPr lang="sl-SI" sz="1400" b="1" dirty="0" smtClean="0"/>
              <a:t>  </a:t>
            </a:r>
            <a:r>
              <a:rPr lang="sl-SI" sz="1400" dirty="0" smtClean="0"/>
              <a:t>- </a:t>
            </a:r>
            <a:r>
              <a:rPr lang="sl-SI" sz="1400" b="1" dirty="0" smtClean="0"/>
              <a:t>zaključna konferenca </a:t>
            </a:r>
            <a:r>
              <a:rPr lang="sl-SI" sz="1400" dirty="0" smtClean="0"/>
              <a:t>27.3.2015</a:t>
            </a: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 mednarodno priznanimi strokovnjaki na </a:t>
            </a:r>
          </a:p>
          <a:p>
            <a:pPr>
              <a:lnSpc>
                <a:spcPct val="150000"/>
              </a:lnSpc>
            </a:pPr>
            <a:r>
              <a:rPr lang="sl-SI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področju </a:t>
            </a:r>
            <a:r>
              <a:rPr lang="sl-SI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razvoja </a:t>
            </a:r>
            <a:r>
              <a:rPr lang="sl-SI" sz="1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kolesarskega </a:t>
            </a:r>
            <a:r>
              <a:rPr lang="sl-SI" sz="1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</a:t>
            </a:r>
            <a:r>
              <a:rPr lang="sl-SI" b="1" dirty="0" smtClean="0">
                <a:latin typeface="Calibri"/>
                <a:ea typeface="Calibri"/>
                <a:cs typeface="Times New Roman"/>
              </a:rPr>
              <a:t>rizma</a:t>
            </a:r>
          </a:p>
          <a:p>
            <a:pPr>
              <a:lnSpc>
                <a:spcPct val="150000"/>
              </a:lnSpc>
            </a:pPr>
            <a:endParaRPr lang="sl-SI" dirty="0"/>
          </a:p>
        </p:txBody>
      </p:sp>
      <p:pic>
        <p:nvPicPr>
          <p:cNvPr id="1026" name="Picture 2" descr="C:\Users\matejadrnovšček\Desktop\ZTKMŠ Brda\slike\Elba, Uroš - kulinarika\_MG_81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573016"/>
            <a:ext cx="2880320" cy="192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430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930</Words>
  <Application>Microsoft Office PowerPoint</Application>
  <PresentationFormat>Diaprojekcija na zaslonu (4:3)</PresentationFormat>
  <Paragraphs>206</Paragraphs>
  <Slides>19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2</vt:i4>
      </vt:variant>
      <vt:variant>
        <vt:lpstr>Naslovi diapozitivov</vt:lpstr>
      </vt:variant>
      <vt:variant>
        <vt:i4>19</vt:i4>
      </vt:variant>
    </vt:vector>
  </HeadingPairs>
  <TitlesOfParts>
    <vt:vector size="22" baseType="lpstr">
      <vt:lpstr>Officeova tema</vt:lpstr>
      <vt:lpstr>Delovni list</vt:lpstr>
      <vt:lpstr>Acrobat Document</vt:lpstr>
      <vt:lpstr>Diapozitiv 1</vt:lpstr>
      <vt:lpstr>PLAN SEJMOV IN BORZ 2015</vt:lpstr>
      <vt:lpstr>Diapozitiv 3</vt:lpstr>
      <vt:lpstr>Diapozitiv 4</vt:lpstr>
      <vt:lpstr>Diapozitiv 5</vt:lpstr>
      <vt:lpstr>PRIREDITVE V BRDIH</vt:lpstr>
      <vt:lpstr>SLOVENIJA HODI - POHODNIŠKI FESTIVAL 2015</vt:lpstr>
      <vt:lpstr>LETNE PRIREDITVE - NOVE</vt:lpstr>
      <vt:lpstr>ZAKLJUČKI ČEZMEJNIH PROJEKTOV</vt:lpstr>
      <vt:lpstr>PLANIRANE ŠTUDIJSKE TURE 2105</vt:lpstr>
      <vt:lpstr>BRDA V TISKANIH ZLOŽENKAH O SLOVENIJI</vt:lpstr>
      <vt:lpstr>TISKANE NOVOSTI</vt:lpstr>
      <vt:lpstr>NOVOSTI V BRIŠKI PONUDBI</vt:lpstr>
      <vt:lpstr>PLANI ZA LETO 2015</vt:lpstr>
      <vt:lpstr>NOVE TURISTIČNE INFO TABLE</vt:lpstr>
      <vt:lpstr>GIZ Pohodništvo in kolesarjenje</vt:lpstr>
      <vt:lpstr>TURISTIČNA TAKSA – nov odlok    </vt:lpstr>
      <vt:lpstr>TURISTIČNA TAKSA – struktura</vt:lpstr>
      <vt:lpstr>Diapozitiv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TIC</dc:creator>
  <cp:lastModifiedBy>Pc1</cp:lastModifiedBy>
  <cp:revision>691</cp:revision>
  <cp:lastPrinted>2015-02-04T07:29:36Z</cp:lastPrinted>
  <dcterms:created xsi:type="dcterms:W3CDTF">2011-08-11T11:53:49Z</dcterms:created>
  <dcterms:modified xsi:type="dcterms:W3CDTF">2015-02-05T14:40:52Z</dcterms:modified>
</cp:coreProperties>
</file>